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9" r:id="rId3"/>
    <p:sldId id="266" r:id="rId4"/>
    <p:sldId id="267" r:id="rId5"/>
    <p:sldId id="259" r:id="rId6"/>
    <p:sldId id="261" r:id="rId7"/>
    <p:sldId id="262" r:id="rId8"/>
    <p:sldId id="263" r:id="rId9"/>
    <p:sldId id="264" r:id="rId10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BC4BD0F5-D150-4C46-A40E-21B096A9113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Section sans titre" id="{CB571DA2-AA0D-4751-B688-435B09BC6374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>
        <p:scale>
          <a:sx n="100" d="100"/>
          <a:sy n="100" d="100"/>
        </p:scale>
        <p:origin x="-89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5BDB-0B29-46B0-9175-CED0A9D9E3ED}" type="datetimeFigureOut">
              <a:rPr lang="fr-FR" smtClean="0"/>
              <a:pPr/>
              <a:t>28/03/2017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FD09-6D87-460F-B97C-FFA4561FA1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9967" y="3962400"/>
            <a:ext cx="7766936" cy="926636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Atelier </a:t>
            </a:r>
            <a:r>
              <a:rPr lang="fr-FR" dirty="0" smtClean="0">
                <a:solidFill>
                  <a:schemeClr val="tx1"/>
                </a:solidFill>
              </a:rPr>
              <a:t>N°1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2050" y="4774733"/>
            <a:ext cx="8359603" cy="1283167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Comment organiser l’extension de l’urbanisation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sur l’ensemble du territoire communal?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emma\Desktop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6000" y="2019300"/>
            <a:ext cx="846000" cy="846000"/>
          </a:xfrm>
          <a:prstGeom prst="rect">
            <a:avLst/>
          </a:prstGeom>
          <a:noFill/>
        </p:spPr>
      </p:pic>
      <p:pic>
        <p:nvPicPr>
          <p:cNvPr id="1027" name="Picture 3" descr="P:\INTERSCOT SAR\interscot 2017 loi littoral\affiche formation 30 mars 2017\logo CNF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6475" y="5921521"/>
            <a:ext cx="846000" cy="907904"/>
          </a:xfrm>
          <a:prstGeom prst="rect">
            <a:avLst/>
          </a:prstGeom>
          <a:noFill/>
        </p:spPr>
      </p:pic>
      <p:pic>
        <p:nvPicPr>
          <p:cNvPr id="1028" name="Picture 4" descr="P:\INTERSCOT SAR\interscot 2017 loi littoral\affiche formation 30 mars 2017\logo DE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46000" y="3886199"/>
            <a:ext cx="846000" cy="918934"/>
          </a:xfrm>
          <a:prstGeom prst="rect">
            <a:avLst/>
          </a:prstGeom>
          <a:noFill/>
        </p:spPr>
      </p:pic>
      <p:pic>
        <p:nvPicPr>
          <p:cNvPr id="1029" name="Picture 5" descr="P:\INTERSCOT SAR\interscot 2017 loi littoral\affiche formation 30 mars 2017\logo intersco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46000" y="2922099"/>
            <a:ext cx="846000" cy="915179"/>
          </a:xfrm>
          <a:prstGeom prst="rect">
            <a:avLst/>
          </a:prstGeom>
          <a:noFill/>
        </p:spPr>
      </p:pic>
      <p:pic>
        <p:nvPicPr>
          <p:cNvPr id="1030" name="Picture 6" descr="P:\INTERSCOT SAR\interscot 2017 loi littoral\affiche formation 30 mars 2017\logo medd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46000" y="4867275"/>
            <a:ext cx="846000" cy="99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7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6333" y="333375"/>
            <a:ext cx="7580842" cy="790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Objectifs de l’atelier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724" y="1076325"/>
            <a:ext cx="107156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Développer puis identifier via des </a:t>
            </a:r>
            <a:r>
              <a:rPr lang="fr-FR" sz="2000" b="1" dirty="0" smtClean="0"/>
              <a:t>exemples locaux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concepts 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d’agglomération, de village et de hameau.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Eclaircir les notions </a:t>
            </a:r>
            <a:r>
              <a:rPr lang="fr-FR" sz="2000" b="1" dirty="0" smtClean="0"/>
              <a:t>d’extension en </a:t>
            </a:r>
            <a:r>
              <a:rPr lang="fr-FR" sz="2000" b="1" dirty="0" smtClean="0"/>
              <a:t>continuité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de « </a:t>
            </a:r>
            <a:r>
              <a:rPr lang="fr-FR" sz="2000" b="1" dirty="0" smtClean="0"/>
              <a:t>hameau nouveau intégré à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        l’environnement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/ </a:t>
            </a:r>
            <a:r>
              <a:rPr lang="fr-FR" sz="2000" b="1" dirty="0" smtClean="0"/>
              <a:t>capacité d’accueil 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Accumuler de l’information pour préparer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séminaire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INTERSCoT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-SAR de juin 2017.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Favoriser une bonne déclinaison de la loi dans les documents d’urbanisme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67758" y="180975"/>
            <a:ext cx="10781241" cy="13208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Rappel de ce que dit </a:t>
            </a:r>
            <a:r>
              <a:rPr lang="fr-FR" dirty="0" smtClean="0">
                <a:solidFill>
                  <a:schemeClr val="accent2"/>
                </a:solidFill>
              </a:rPr>
              <a:t>le </a:t>
            </a:r>
            <a:r>
              <a:rPr lang="fr-FR" dirty="0">
                <a:solidFill>
                  <a:schemeClr val="accent2"/>
                </a:solidFill>
              </a:rPr>
              <a:t>code de </a:t>
            </a:r>
            <a:r>
              <a:rPr lang="fr-FR" dirty="0" smtClean="0">
                <a:solidFill>
                  <a:schemeClr val="accent2"/>
                </a:solidFill>
              </a:rPr>
              <a:t>l’urbanisme </a:t>
            </a:r>
            <a:r>
              <a:rPr lang="fr-FR" dirty="0" smtClean="0">
                <a:solidFill>
                  <a:schemeClr val="accent2"/>
                </a:solidFill>
              </a:rPr>
              <a:t/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sz="1200" dirty="0" smtClean="0">
                <a:solidFill>
                  <a:schemeClr val="accent2"/>
                </a:solidFill>
              </a:rPr>
              <a:t>par</a:t>
            </a:r>
            <a:r>
              <a:rPr lang="fr-FR" sz="1600" dirty="0" smtClean="0">
                <a:solidFill>
                  <a:schemeClr val="accent2"/>
                </a:solidFill>
              </a:rPr>
              <a:t> </a:t>
            </a:r>
            <a:r>
              <a:rPr lang="fr-FR" sz="1200" dirty="0" smtClean="0">
                <a:solidFill>
                  <a:schemeClr val="accent2"/>
                </a:solidFill>
              </a:rPr>
              <a:t>l’ORDONNANCE n°2015-1174 du 23 septembre 2015  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8151" y="1266825"/>
            <a:ext cx="252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L’article 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121-8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stipule que :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675" y="1595735"/>
            <a:ext cx="1112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L'extension de l'urbanisation se réalise soit en </a:t>
            </a:r>
            <a:r>
              <a:rPr lang="fr-FR" b="1" dirty="0" smtClean="0"/>
              <a:t>continuité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avec les </a:t>
            </a:r>
            <a:r>
              <a:rPr lang="fr-FR" b="1" dirty="0" smtClean="0"/>
              <a:t>agglomérations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fr-FR" b="1" dirty="0" smtClean="0"/>
              <a:t>villages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existants, soit en </a:t>
            </a:r>
            <a:r>
              <a:rPr lang="fr-FR" b="1" dirty="0" smtClean="0"/>
              <a:t>hameaux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nouveaux intégrés à l'environnement.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674" y="2880570"/>
            <a:ext cx="11391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déterminer la capacité d'accueil des espaces urbanisés ou à urbaniser, les documents d'urbanisme doivent tenir compte :</a:t>
            </a: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1° De la préservation des espaces et milieux mentionnés à l'article L. 121-23 ;</a:t>
            </a:r>
          </a:p>
          <a:p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1°bis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l'existence de risques littoraux, notamment ceux liés à la submersion marine ;</a:t>
            </a: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2° De la protection des espaces nécessaires au maintien ou au développement des activités agricoles, pastorales, forestières et maritimes ; </a:t>
            </a: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3° Des conditions de fréquentation par le public des espaces naturels, du rivage et des équipements qui y sont liés. </a:t>
            </a: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Dans les espaces urbanisés, ces dispositions ne font pas obstacle à la réalisation des opérations de rénovation des quartiers ou de réhabilitation de l'habitat existant, ainsi qu'à l'amélioration, l'extension ou la reconstruction des constructions existantes.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4826" y="2600325"/>
            <a:ext cx="277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L’article 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121-21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stipule que :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0159" y="180975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Pourquoi définir des agglomérations, villages et hameaux dans les PLU /SCOT?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1950" y="1628774"/>
            <a:ext cx="9448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circulaire du 14 Mars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2006 relative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l’application de la loi littoral propose une définition des concepts d’agglomération, de village et de hameau.</a:t>
            </a:r>
          </a:p>
          <a:p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 convenu :</a:t>
            </a:r>
          </a:p>
          <a:p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Qu’une </a:t>
            </a:r>
            <a:r>
              <a:rPr lang="fr-FR" sz="1600" b="1" dirty="0" smtClean="0"/>
              <a:t>agglomération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constitue un groupe important de constructions formant une unité et comprenant, en plus des habitations, des équipements ou lieux collectifs administratifs, culturels ou commerciaux.</a:t>
            </a:r>
          </a:p>
          <a:p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Qu’un </a:t>
            </a:r>
            <a:r>
              <a:rPr lang="fr-FR" sz="1600" b="1" dirty="0" smtClean="0"/>
              <a:t>village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est un groupe d’habitations assez important organisé autour d’un noyau traditionnel comprenant (ou ayant compris) des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équipement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lieux collectifs administratifs, culturels ou commerciaux.</a:t>
            </a:r>
          </a:p>
          <a:p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Qu’un </a:t>
            </a:r>
            <a:r>
              <a:rPr lang="fr-FR" sz="1600" b="1" dirty="0" smtClean="0"/>
              <a:t>hameau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est un petit groupe d’habitations (une quinzaine au maximum) pouvant comprendre d’autres constructions, isolé et distinct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bourg ou village </a:t>
            </a: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600" dirty="0" smtClean="0"/>
          </a:p>
          <a:p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Cependant, au vu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la portée </a:t>
            </a:r>
            <a:r>
              <a:rPr lang="fr-FR" sz="1600" b="1" dirty="0" smtClean="0"/>
              <a:t>non réglementaire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ces définitions et aux </a:t>
            </a:r>
            <a:r>
              <a:rPr lang="fr-FR" sz="1600" b="1" dirty="0" smtClean="0"/>
              <a:t>particularités urbanistiques de la Martinique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il est nécessaire d’avoir une définition locale de ces termes pour une </a:t>
            </a:r>
            <a:r>
              <a:rPr lang="fr-FR" sz="1600" b="1" dirty="0" smtClean="0"/>
              <a:t>bonne déclinaison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loi dans les PLU et SCOT.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8709" y="285750"/>
            <a:ext cx="1646766" cy="79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Enjeu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2899" y="1343025"/>
            <a:ext cx="945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capitalisant les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connaissances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acquises lors de la formation puis en les confrontant avec les 	connaissances personnelles des acteurs du territoire, l’enjeu sera de s’approcher d’une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fr-FR" b="1" dirty="0" smtClean="0"/>
              <a:t>définition martiniquaise »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chaque termes.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49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033" y="1493839"/>
            <a:ext cx="11057467" cy="373538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Brainstorming/ échanges (15 minutes)</a:t>
            </a:r>
            <a:endParaRPr lang="fr-F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Travail </a:t>
            </a:r>
            <a:r>
              <a:rPr lang="fr-FR" dirty="0"/>
              <a:t>sur cartes </a:t>
            </a:r>
            <a:r>
              <a:rPr lang="fr-FR" dirty="0" smtClean="0"/>
              <a:t>(1 heure) </a:t>
            </a:r>
            <a:r>
              <a:rPr lang="fr-FR" dirty="0"/>
              <a:t>/ préparation de la restitution en sous groupe </a:t>
            </a:r>
            <a:r>
              <a:rPr lang="fr-FR" dirty="0" smtClean="0"/>
              <a:t>de 5 </a:t>
            </a:r>
            <a:r>
              <a:rPr lang="fr-FR" dirty="0"/>
              <a:t>à 6 </a:t>
            </a:r>
            <a:r>
              <a:rPr lang="fr-FR" dirty="0" smtClean="0"/>
              <a:t>personnes, chaque </a:t>
            </a:r>
            <a:r>
              <a:rPr lang="fr-FR" dirty="0"/>
              <a:t>groupe sur une commune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Restitution </a:t>
            </a:r>
            <a:r>
              <a:rPr lang="fr-FR" dirty="0"/>
              <a:t>(une personne par sous-groupe) – «30 / 40 minutes (10 minutes par sous-groupe)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/>
              <a:t>Synthèse </a:t>
            </a:r>
            <a:r>
              <a:rPr lang="fr-FR" dirty="0"/>
              <a:t>des animateurs (30 minutes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8709" y="285750"/>
            <a:ext cx="5837766" cy="79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Déroulé de l’atelier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86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48709" y="285750"/>
            <a:ext cx="5837766" cy="79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1) Brainstorming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9150" y="1409701"/>
            <a:ext cx="9937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Comment définiriez-vous une agglomération, un village, un hameau en Martinique ?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Qu’est-ce qui caractérise ou différencie ces espaces? En terme d’équipements ? De densité ?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Pensez-vous que ces termes sont adaptés au contexte Martiniquais ?</a:t>
            </a: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Qu’entendre par « extension en continuité »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Comment limiter ces constructions dans l’espace ?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(Développer la notion de hameau nouveau </a:t>
            </a:r>
          </a:p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intégré à l’environnement)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40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48709" y="285750"/>
            <a:ext cx="5837766" cy="79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2) Travail en sous groupe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7675" y="1333500"/>
            <a:ext cx="29017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 sites d’études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Sainte-Luce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Carbet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Cap Nord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Trinité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Schœlcher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10575" y="1266825"/>
            <a:ext cx="1404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Accessoires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Marqueurs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Crayons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Post-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600450" y="1266825"/>
            <a:ext cx="0" cy="4286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143875" y="1343025"/>
            <a:ext cx="9525" cy="4105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4400" y="5819775"/>
            <a:ext cx="940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Définir les agglomérations, villages et hameaux: justifier vos choix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3833608" y="1316668"/>
            <a:ext cx="427713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Carte IGN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Ortho Photo / cadastre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Carte du SAR-SMVM de la commune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PPRN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Occupation du sol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protections réglementaires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Carte des zones U / UD /N des 50 pas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PLU / carte des PADD / DOO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Photos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6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584" y="1217615"/>
            <a:ext cx="8596668" cy="133508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Présentation </a:t>
            </a:r>
            <a:r>
              <a:rPr lang="fr-FR" dirty="0"/>
              <a:t>des cartographies / </a:t>
            </a:r>
            <a:r>
              <a:rPr lang="fr-FR" dirty="0" smtClean="0"/>
              <a:t>schémas </a:t>
            </a:r>
            <a:r>
              <a:rPr lang="fr-FR" dirty="0"/>
              <a:t>et justification des choix</a:t>
            </a:r>
          </a:p>
          <a:p>
            <a:pPr>
              <a:buNone/>
            </a:pPr>
            <a:r>
              <a:rPr lang="fr-FR" dirty="0" smtClean="0"/>
              <a:t>Réaction </a:t>
            </a:r>
            <a:r>
              <a:rPr lang="fr-FR" dirty="0"/>
              <a:t>des participants à la suite de chaque présentation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48709" y="285750"/>
            <a:ext cx="5837766" cy="79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fr-FR" sz="3600" dirty="0" smtClean="0">
                <a:solidFill>
                  <a:schemeClr val="accent2"/>
                </a:solidFill>
                <a:ea typeface="+mj-ea"/>
                <a:cs typeface="+mj-cs"/>
              </a:rPr>
              <a:t>3) Restitution par groupe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8234" y="3124200"/>
            <a:ext cx="8596668" cy="132080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4) Synthèse des animateurs </a:t>
            </a:r>
          </a:p>
        </p:txBody>
      </p:sp>
    </p:spTree>
    <p:extLst>
      <p:ext uri="{BB962C8B-B14F-4D97-AF65-F5344CB8AC3E}">
        <p14:creationId xmlns="" xmlns:p14="http://schemas.microsoft.com/office/powerpoint/2010/main" val="31736153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492</Words>
  <Application>Microsoft Office PowerPoint</Application>
  <PresentationFormat>Personnalisé</PresentationFormat>
  <Paragraphs>81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Facette</vt:lpstr>
      <vt:lpstr>Atelier N°1</vt:lpstr>
      <vt:lpstr>Diapositive 2</vt:lpstr>
      <vt:lpstr>Rappel de ce que dit le code de l’urbanisme  par l’ORDONNANCE n°2015-1174 du 23 septembre 2015  </vt:lpstr>
      <vt:lpstr>Pourquoi définir des agglomérations, villages et hameaux dans les PLU /SCOT?</vt:lpstr>
      <vt:lpstr>Diapositive 5</vt:lpstr>
      <vt:lpstr>Diapositive 6</vt:lpstr>
      <vt:lpstr>Diapositive 7</vt:lpstr>
      <vt:lpstr>Diapositive 8</vt:lpstr>
      <vt:lpstr>4) Synthèse des animateurs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n°1</dc:title>
  <dc:creator>anne</dc:creator>
  <cp:lastModifiedBy>petean</cp:lastModifiedBy>
  <cp:revision>57</cp:revision>
  <dcterms:created xsi:type="dcterms:W3CDTF">2017-03-07T00:10:30Z</dcterms:created>
  <dcterms:modified xsi:type="dcterms:W3CDTF">2017-03-28T14:38:38Z</dcterms:modified>
</cp:coreProperties>
</file>