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handoutMasterIdLst>
    <p:handoutMasterId r:id="rId11"/>
  </p:handoutMasterIdLst>
  <p:sldIdLst>
    <p:sldId id="256" r:id="rId3"/>
    <p:sldId id="264" r:id="rId4"/>
    <p:sldId id="257" r:id="rId5"/>
    <p:sldId id="258" r:id="rId6"/>
    <p:sldId id="260" r:id="rId7"/>
    <p:sldId id="261" r:id="rId8"/>
    <p:sldId id="262" r:id="rId9"/>
    <p:sldId id="263" r:id="rId10"/>
  </p:sldIdLst>
  <p:sldSz cx="12190413" cy="7021513"/>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90" d="100"/>
          <a:sy n="90" d="100"/>
        </p:scale>
        <p:origin x="-1356" y="-990"/>
      </p:cViewPr>
      <p:guideLst>
        <p:guide orient="horz" pos="2212"/>
        <p:guide pos="384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7080AF1B-86F0-45D5-B917-4A808988338F}" type="datetimeFigureOut">
              <a:rPr lang="fr-FR" smtClean="0"/>
              <a:pPr/>
              <a:t>28/03/2017</a:t>
            </a:fld>
            <a:endParaRPr lang="fr-FR"/>
          </a:p>
        </p:txBody>
      </p:sp>
      <p:sp>
        <p:nvSpPr>
          <p:cNvPr id="4" name="Espace réservé du pied de page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4C52E4CD-5627-4FC4-AF24-8CB27AB24366}" type="slidenum">
              <a:rPr lang="fr-FR" smtClean="0"/>
              <a:pPr/>
              <a:t>‹N°›</a:t>
            </a:fld>
            <a:endParaRPr lang="fr-FR"/>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282" y="2181224"/>
            <a:ext cx="10361851" cy="150507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828563" y="3978857"/>
            <a:ext cx="8533289" cy="179438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28/03/2017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28/03/2017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8050" y="281187"/>
            <a:ext cx="2742843" cy="5991041"/>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609522" y="281187"/>
            <a:ext cx="8025355" cy="5991041"/>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28/03/2017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15"/>
          <p:cNvGrpSpPr/>
          <p:nvPr/>
        </p:nvGrpSpPr>
        <p:grpSpPr>
          <a:xfrm>
            <a:off x="1" y="-8666"/>
            <a:ext cx="12190413" cy="7030182"/>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6873" y="2461867"/>
            <a:ext cx="7765926" cy="1685555"/>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6873" y="4147419"/>
            <a:ext cx="7765926" cy="1123052"/>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3/28/2017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5FCBEF"/>
                </a:solidFill>
              </a:rPr>
              <a:pPr/>
              <a:t>‹N°›</a:t>
            </a:fld>
            <a:endParaRPr lang="en-US" dirty="0">
              <a:solidFill>
                <a:srgbClr val="5FCBEF"/>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solidFill>
                  <a:prstClr val="black">
                    <a:tint val="75000"/>
                  </a:prstClr>
                </a:solidFill>
              </a:rPr>
              <a:pPr/>
              <a:t>3/28/2017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9954A3-9DFD-4C44-94BA-B95130A3BA1C}" type="slidenum">
              <a:rPr lang="en-US" dirty="0">
                <a:solidFill>
                  <a:srgbClr val="5FCBEF"/>
                </a:solidFill>
              </a:rPr>
              <a:pPr/>
              <a:t>‹N°›</a:t>
            </a:fld>
            <a:endParaRPr lang="en-US" dirty="0">
              <a:solidFill>
                <a:srgbClr val="5FCBEF"/>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248" y="2765265"/>
            <a:ext cx="8595549" cy="1870132"/>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248" y="4635395"/>
            <a:ext cx="8595549" cy="880914"/>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3/28/2017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5FCBEF"/>
                </a:solidFill>
              </a:rPr>
              <a:pPr/>
              <a:t>‹N°›</a:t>
            </a:fld>
            <a:endParaRPr lang="en-US" dirty="0">
              <a:solidFill>
                <a:srgbClr val="5FCBEF"/>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248" y="2212104"/>
            <a:ext cx="4183491" cy="39733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309" y="2212105"/>
            <a:ext cx="4183491" cy="397330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solidFill>
                  <a:prstClr val="black">
                    <a:tint val="75000"/>
                  </a:prstClr>
                </a:solidFill>
              </a:rPr>
              <a:pPr/>
              <a:t>3/28/2017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dirty="0">
                <a:solidFill>
                  <a:srgbClr val="5FCBEF"/>
                </a:solidFill>
              </a:rPr>
              <a:pPr/>
              <a:t>‹N°›</a:t>
            </a:fld>
            <a:endParaRPr lang="en-US" dirty="0">
              <a:solidFill>
                <a:srgbClr val="5FCBEF"/>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661" y="2212510"/>
            <a:ext cx="4185078" cy="59000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75661" y="2802511"/>
            <a:ext cx="4185078" cy="3382896"/>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7723" y="2212510"/>
            <a:ext cx="4185075" cy="59000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5087724" y="2802511"/>
            <a:ext cx="4185073" cy="3382896"/>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tint val="75000"/>
                  </a:prstClr>
                </a:solidFill>
              </a:rPr>
              <a:pPr/>
              <a:t>3/28/2017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5FCBEF"/>
                </a:solidFill>
              </a:rPr>
              <a:pPr/>
              <a:t>‹N°›</a:t>
            </a:fld>
            <a:endParaRPr lang="en-US" dirty="0">
              <a:solidFill>
                <a:srgbClr val="5FCBEF"/>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248" y="624136"/>
            <a:ext cx="8595549" cy="1352291"/>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tint val="75000"/>
                  </a:prstClr>
                </a:solidFill>
              </a:rPr>
              <a:pPr/>
              <a:t>3/28/2017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5FCBEF"/>
                </a:solidFill>
              </a:rPr>
              <a:pPr/>
              <a:t>‹N°›</a:t>
            </a:fld>
            <a:endParaRPr lang="en-US" dirty="0">
              <a:solidFill>
                <a:srgbClr val="5FCBEF"/>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tint val="75000"/>
                  </a:prstClr>
                </a:solidFill>
              </a:rPr>
              <a:pPr/>
              <a:t>3/28/2017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5FCBEF"/>
                </a:solidFill>
              </a:rPr>
              <a:pPr/>
              <a:t>‹N°›</a:t>
            </a:fld>
            <a:endParaRPr lang="en-US" dirty="0">
              <a:solidFill>
                <a:srgbClr val="5FCBEF"/>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245" y="1534336"/>
            <a:ext cx="3854026" cy="1308949"/>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59843" y="527203"/>
            <a:ext cx="4512954" cy="5658202"/>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245" y="2843284"/>
            <a:ext cx="3854026" cy="264606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2A54C80-263E-416B-A8E0-580EDEADCBDC}" type="datetimeFigureOut">
              <a:rPr lang="en-US" dirty="0">
                <a:solidFill>
                  <a:prstClr val="black">
                    <a:tint val="75000"/>
                  </a:prstClr>
                </a:solidFill>
              </a:rPr>
              <a:pPr/>
              <a:t>3/28/2017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dirty="0">
                <a:solidFill>
                  <a:srgbClr val="5FCBEF"/>
                </a:solidFill>
              </a:rPr>
              <a:pPr/>
              <a:t>‹N°›</a:t>
            </a:fld>
            <a:endParaRPr lang="en-US" dirty="0">
              <a:solidFill>
                <a:srgbClr val="5FCBE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28/03/2017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248" y="4915061"/>
            <a:ext cx="8595548" cy="580251"/>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248" y="624136"/>
            <a:ext cx="8595549" cy="3937411"/>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248" y="5495310"/>
            <a:ext cx="8595548" cy="690095"/>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5FCBEF"/>
                </a:solidFill>
              </a:rPr>
              <a:pPr/>
              <a:t>‹N°›</a:t>
            </a:fld>
            <a:endParaRPr lang="en-US" dirty="0">
              <a:solidFill>
                <a:srgbClr val="5FCBEF"/>
              </a:solidFill>
            </a:endParaRP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3/28/2017</a:t>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248" y="624134"/>
            <a:ext cx="8595549" cy="3484751"/>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248" y="4576986"/>
            <a:ext cx="8595549" cy="1608419"/>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3/28/2017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5FCBEF"/>
                </a:solidFill>
              </a:rPr>
              <a:pPr/>
              <a:t>‹N°›</a:t>
            </a:fld>
            <a:endParaRPr lang="en-US" dirty="0">
              <a:solidFill>
                <a:srgbClr val="5FCBEF"/>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215" y="624134"/>
            <a:ext cx="8093081" cy="3094667"/>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5963" y="3718801"/>
            <a:ext cx="7223584" cy="390084"/>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77248" y="4576986"/>
            <a:ext cx="8595549" cy="1608419"/>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3/28/2017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5FCBEF"/>
                </a:solidFill>
              </a:rPr>
              <a:pPr/>
              <a:t>‹N°›</a:t>
            </a:fld>
            <a:endParaRPr lang="en-US" dirty="0">
              <a:solidFill>
                <a:srgbClr val="5FCBEF"/>
              </a:solidFill>
            </a:endParaRPr>
          </a:p>
        </p:txBody>
      </p:sp>
      <p:sp>
        <p:nvSpPr>
          <p:cNvPr id="24" name="TextBox 23"/>
          <p:cNvSpPr txBox="1"/>
          <p:nvPr/>
        </p:nvSpPr>
        <p:spPr>
          <a:xfrm>
            <a:off x="541800" y="809223"/>
            <a:ext cx="609521" cy="598719"/>
          </a:xfrm>
          <a:prstGeom prst="rect">
            <a:avLst/>
          </a:prstGeom>
        </p:spPr>
        <p:txBody>
          <a:bodyPr vert="horz" lIns="91440" tIns="45720" rIns="91440" bIns="45720" rtlCol="0" anchor="ctr">
            <a:noAutofit/>
          </a:bodyPr>
          <a:lstStyle/>
          <a:p>
            <a:pPr defTabSz="457200"/>
            <a:r>
              <a:rPr lang="en-US" sz="8000" dirty="0">
                <a:ln w="3175" cmpd="sng">
                  <a:noFill/>
                </a:ln>
                <a:solidFill>
                  <a:srgbClr val="5FCBEF">
                    <a:lumMod val="60000"/>
                    <a:lumOff val="40000"/>
                  </a:srgbClr>
                </a:solidFill>
                <a:latin typeface="Arial"/>
              </a:rPr>
              <a:t>“</a:t>
            </a:r>
          </a:p>
        </p:txBody>
      </p:sp>
      <p:sp>
        <p:nvSpPr>
          <p:cNvPr id="25" name="TextBox 24"/>
          <p:cNvSpPr txBox="1"/>
          <p:nvPr/>
        </p:nvSpPr>
        <p:spPr>
          <a:xfrm>
            <a:off x="8891855" y="2955380"/>
            <a:ext cx="609521" cy="598719"/>
          </a:xfrm>
          <a:prstGeom prst="rect">
            <a:avLst/>
          </a:prstGeom>
        </p:spPr>
        <p:txBody>
          <a:bodyPr vert="horz" lIns="91440" tIns="45720" rIns="91440" bIns="45720" rtlCol="0" anchor="ctr">
            <a:noAutofit/>
          </a:bodyPr>
          <a:lstStyle/>
          <a:p>
            <a:pPr defTabSz="457200"/>
            <a:r>
              <a:rPr lang="en-US" sz="8000" dirty="0">
                <a:ln w="3175" cmpd="sng">
                  <a:noFill/>
                </a:ln>
                <a:solidFill>
                  <a:srgbClr val="5FCBEF">
                    <a:lumMod val="60000"/>
                    <a:lumOff val="40000"/>
                  </a:srgbClr>
                </a:solidFill>
                <a:latin typeface="Arial"/>
              </a:rPr>
              <a:t>”</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248" y="1978054"/>
            <a:ext cx="8595549" cy="2657343"/>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248" y="4635395"/>
            <a:ext cx="8595549" cy="1550010"/>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3/28/2017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5FCBEF"/>
                </a:solidFill>
              </a:rPr>
              <a:pPr/>
              <a:t>‹N°›</a:t>
            </a:fld>
            <a:endParaRPr lang="en-US" dirty="0">
              <a:solidFill>
                <a:srgbClr val="5FCBEF"/>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215" y="624134"/>
            <a:ext cx="8093081" cy="3094667"/>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246" y="4108885"/>
            <a:ext cx="8595552" cy="526509"/>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77248" y="4635395"/>
            <a:ext cx="8595549" cy="1550010"/>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3/28/2017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5FCBEF"/>
                </a:solidFill>
              </a:rPr>
              <a:pPr/>
              <a:t>‹N°›</a:t>
            </a:fld>
            <a:endParaRPr lang="en-US" dirty="0">
              <a:solidFill>
                <a:srgbClr val="5FCBEF"/>
              </a:solidFill>
            </a:endParaRPr>
          </a:p>
        </p:txBody>
      </p:sp>
      <p:sp>
        <p:nvSpPr>
          <p:cNvPr id="24" name="TextBox 23"/>
          <p:cNvSpPr txBox="1"/>
          <p:nvPr/>
        </p:nvSpPr>
        <p:spPr>
          <a:xfrm>
            <a:off x="541800" y="809223"/>
            <a:ext cx="609521" cy="598719"/>
          </a:xfrm>
          <a:prstGeom prst="rect">
            <a:avLst/>
          </a:prstGeom>
        </p:spPr>
        <p:txBody>
          <a:bodyPr vert="horz" lIns="91440" tIns="45720" rIns="91440" bIns="45720" rtlCol="0" anchor="ctr">
            <a:noAutofit/>
          </a:bodyPr>
          <a:lstStyle/>
          <a:p>
            <a:pPr defTabSz="457200"/>
            <a:r>
              <a:rPr lang="en-US" sz="8000" dirty="0">
                <a:ln w="3175" cmpd="sng">
                  <a:noFill/>
                </a:ln>
                <a:solidFill>
                  <a:srgbClr val="5FCBEF">
                    <a:lumMod val="60000"/>
                    <a:lumOff val="40000"/>
                  </a:srgbClr>
                </a:solidFill>
                <a:latin typeface="Arial"/>
              </a:rPr>
              <a:t>“</a:t>
            </a:r>
          </a:p>
        </p:txBody>
      </p:sp>
      <p:sp>
        <p:nvSpPr>
          <p:cNvPr id="25" name="TextBox 24"/>
          <p:cNvSpPr txBox="1"/>
          <p:nvPr/>
        </p:nvSpPr>
        <p:spPr>
          <a:xfrm>
            <a:off x="8891855" y="2955380"/>
            <a:ext cx="609521" cy="598719"/>
          </a:xfrm>
          <a:prstGeom prst="rect">
            <a:avLst/>
          </a:prstGeom>
        </p:spPr>
        <p:txBody>
          <a:bodyPr vert="horz" lIns="91440" tIns="45720" rIns="91440" bIns="45720" rtlCol="0" anchor="ctr">
            <a:noAutofit/>
          </a:bodyPr>
          <a:lstStyle/>
          <a:p>
            <a:pPr defTabSz="457200"/>
            <a:r>
              <a:rPr lang="en-US" sz="8000" dirty="0">
                <a:ln w="3175" cmpd="sng">
                  <a:noFill/>
                </a:ln>
                <a:solidFill>
                  <a:srgbClr val="5FCBEF">
                    <a:lumMod val="60000"/>
                    <a:lumOff val="40000"/>
                  </a:srgbClr>
                </a:solidFill>
                <a:latin typeface="Arial"/>
              </a:rPr>
              <a:t>”</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13" y="624134"/>
            <a:ext cx="8587085" cy="3094667"/>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246" y="4108885"/>
            <a:ext cx="8595552" cy="526509"/>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77248" y="4635395"/>
            <a:ext cx="8595549" cy="1550010"/>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3/28/2017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5FCBEF"/>
                </a:solidFill>
              </a:rPr>
              <a:pPr/>
              <a:t>‹N°›</a:t>
            </a:fld>
            <a:endParaRPr lang="en-US" dirty="0">
              <a:solidFill>
                <a:srgbClr val="5FCBEF"/>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solidFill>
                  <a:prstClr val="black">
                    <a:tint val="75000"/>
                  </a:prstClr>
                </a:solidFill>
              </a:rPr>
              <a:pPr/>
              <a:t>3/28/2017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333C77-0158-454C-844F-B7AB9BD7DAD4}" type="slidenum">
              <a:rPr lang="en-US" dirty="0">
                <a:solidFill>
                  <a:srgbClr val="5FCBEF"/>
                </a:solidFill>
              </a:rPr>
              <a:pPr/>
              <a:t>‹N°›</a:t>
            </a:fld>
            <a:endParaRPr lang="en-US" dirty="0">
              <a:solidFill>
                <a:srgbClr val="5FCBEF"/>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6640" y="624136"/>
            <a:ext cx="1304573" cy="5376659"/>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248" y="624135"/>
            <a:ext cx="7059232" cy="5376659"/>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3/28/2017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5FCBEF"/>
                </a:solidFill>
              </a:rPr>
              <a:pPr/>
              <a:t>‹N°›</a:t>
            </a:fld>
            <a:endParaRPr lang="en-US" dirty="0">
              <a:solidFill>
                <a:srgbClr val="5FCBE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2960" y="4511974"/>
            <a:ext cx="10361851" cy="1394550"/>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962960" y="2976019"/>
            <a:ext cx="10361851" cy="153595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28/03/2017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609522" y="1638354"/>
            <a:ext cx="5384099" cy="46338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6196794" y="1638354"/>
            <a:ext cx="5384099" cy="46338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28/03/2017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609522" y="1571715"/>
            <a:ext cx="5386216" cy="655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09522" y="2226730"/>
            <a:ext cx="5386216" cy="40454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6192564" y="1571715"/>
            <a:ext cx="5388332" cy="655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92564" y="2226730"/>
            <a:ext cx="5388332" cy="40454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28/03/2017</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28/03/2017</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28/03/2017</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524" y="279560"/>
            <a:ext cx="4010562" cy="1189757"/>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4766116" y="279564"/>
            <a:ext cx="6814781" cy="59926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609524" y="1469320"/>
            <a:ext cx="4010562" cy="480291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28/03/2017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406" y="4915061"/>
            <a:ext cx="7314248" cy="580251"/>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2389406" y="627385"/>
            <a:ext cx="7314248" cy="42129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2389406" y="5495312"/>
            <a:ext cx="7314248" cy="82405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28/03/2017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521" y="281186"/>
            <a:ext cx="10971372" cy="1170252"/>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609521" y="1638354"/>
            <a:ext cx="10971372" cy="4633874"/>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609520" y="6507904"/>
            <a:ext cx="2844430" cy="373831"/>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28/03/2017</a:t>
            </a:fld>
            <a:endParaRPr lang="fr-BE"/>
          </a:p>
        </p:txBody>
      </p:sp>
      <p:sp>
        <p:nvSpPr>
          <p:cNvPr id="5" name="Espace réservé du pied de page 4"/>
          <p:cNvSpPr>
            <a:spLocks noGrp="1"/>
          </p:cNvSpPr>
          <p:nvPr>
            <p:ph type="ftr" sz="quarter" idx="3"/>
          </p:nvPr>
        </p:nvSpPr>
        <p:spPr>
          <a:xfrm>
            <a:off x="4165059" y="6507904"/>
            <a:ext cx="3860297" cy="37383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8736463" y="6507904"/>
            <a:ext cx="2844430" cy="373831"/>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43"/>
          <p:cNvGrpSpPr/>
          <p:nvPr/>
        </p:nvGrpSpPr>
        <p:grpSpPr>
          <a:xfrm>
            <a:off x="1" y="-8666"/>
            <a:ext cx="12190413" cy="7030182"/>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248" y="624136"/>
            <a:ext cx="8595549" cy="1352291"/>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248" y="2212105"/>
            <a:ext cx="8595549" cy="3973301"/>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4197" y="6185406"/>
            <a:ext cx="911821" cy="37383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dirty="0">
                <a:solidFill>
                  <a:prstClr val="black">
                    <a:tint val="75000"/>
                  </a:prstClr>
                </a:solidFill>
              </a:rPr>
              <a:pPr defTabSz="457200"/>
              <a:t>3/28/2017</a:t>
            </a:fld>
            <a:endParaRPr lang="en-US" dirty="0">
              <a:solidFill>
                <a:prstClr val="black">
                  <a:tint val="75000"/>
                </a:prstClr>
              </a:solidFill>
            </a:endParaRPr>
          </a:p>
        </p:txBody>
      </p:sp>
      <p:sp>
        <p:nvSpPr>
          <p:cNvPr id="5" name="Footer Placeholder 4"/>
          <p:cNvSpPr>
            <a:spLocks noGrp="1"/>
          </p:cNvSpPr>
          <p:nvPr>
            <p:ph type="ftr" sz="quarter" idx="3"/>
          </p:nvPr>
        </p:nvSpPr>
        <p:spPr>
          <a:xfrm>
            <a:off x="677249" y="6185406"/>
            <a:ext cx="6296792" cy="373831"/>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589547" y="6185406"/>
            <a:ext cx="683250" cy="373831"/>
          </a:xfrm>
          <a:prstGeom prst="rect">
            <a:avLst/>
          </a:prstGeom>
        </p:spPr>
        <p:txBody>
          <a:bodyPr vert="horz" lIns="91440" tIns="45720" rIns="91440" bIns="45720" rtlCol="0" anchor="ctr"/>
          <a:lstStyle>
            <a:lvl1pPr algn="r">
              <a:defRPr sz="900">
                <a:solidFill>
                  <a:schemeClr val="accent1"/>
                </a:solidFill>
              </a:defRPr>
            </a:lvl1pPr>
          </a:lstStyle>
          <a:p>
            <a:pPr defTabSz="457200"/>
            <a:fld id="{D57F1E4F-1CFF-5643-939E-217C01CDF565}" type="slidenum">
              <a:rPr lang="en-US" dirty="0">
                <a:solidFill>
                  <a:srgbClr val="5FCBEF"/>
                </a:solidFill>
              </a:rPr>
              <a:pPr defTabSz="457200"/>
              <a:t>‹N°›</a:t>
            </a:fld>
            <a:endParaRPr lang="en-US" dirty="0">
              <a:solidFill>
                <a:srgbClr val="5FCBE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hyperlink" Target="https://www.legifrance.gouv.fr/affichCodeArticle.do?cidTexte=LEGITEXT000006074075&amp;idArticle=LEGIARTI000031210433&amp;dateTexte=&amp;categorieLien=cid"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t="-60000" b="-100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630710" y="4158828"/>
            <a:ext cx="7765926" cy="948729"/>
          </a:xfrm>
        </p:spPr>
        <p:txBody>
          <a:bodyPr/>
          <a:lstStyle/>
          <a:p>
            <a:r>
              <a:rPr lang="fr-FR" dirty="0">
                <a:solidFill>
                  <a:schemeClr val="tx1"/>
                </a:solidFill>
              </a:rPr>
              <a:t>Atelier </a:t>
            </a:r>
            <a:r>
              <a:rPr lang="fr-FR" dirty="0" smtClean="0">
                <a:solidFill>
                  <a:schemeClr val="tx1"/>
                </a:solidFill>
              </a:rPr>
              <a:t>N°2</a:t>
            </a:r>
            <a:endParaRPr lang="fr-FR" dirty="0">
              <a:solidFill>
                <a:schemeClr val="tx1"/>
              </a:solidFill>
            </a:endParaRPr>
          </a:p>
        </p:txBody>
      </p:sp>
      <p:sp>
        <p:nvSpPr>
          <p:cNvPr id="3" name="Sous-titre 2"/>
          <p:cNvSpPr>
            <a:spLocks noGrp="1"/>
          </p:cNvSpPr>
          <p:nvPr>
            <p:ph type="subTitle" idx="1"/>
          </p:nvPr>
        </p:nvSpPr>
        <p:spPr>
          <a:xfrm>
            <a:off x="1630710" y="5022924"/>
            <a:ext cx="7765926" cy="708142"/>
          </a:xfrm>
        </p:spPr>
        <p:txBody>
          <a:bodyPr>
            <a:normAutofit/>
          </a:bodyPr>
          <a:lstStyle/>
          <a:p>
            <a:r>
              <a:rPr lang="fr-FR" sz="2400" dirty="0" smtClean="0">
                <a:solidFill>
                  <a:schemeClr val="tx1"/>
                </a:solidFill>
              </a:rPr>
              <a:t>Le régime d’urbanisation près du littoral </a:t>
            </a:r>
          </a:p>
        </p:txBody>
      </p:sp>
      <p:pic>
        <p:nvPicPr>
          <p:cNvPr id="1026" name="Picture 2" descr="C:\Users\ademma\Desktop\index.png"/>
          <p:cNvPicPr>
            <a:picLocks noChangeAspect="1" noChangeArrowheads="1"/>
          </p:cNvPicPr>
          <p:nvPr/>
        </p:nvPicPr>
        <p:blipFill>
          <a:blip r:embed="rId3" cstate="print"/>
          <a:srcRect/>
          <a:stretch>
            <a:fillRect/>
          </a:stretch>
        </p:blipFill>
        <p:spPr bwMode="auto">
          <a:xfrm>
            <a:off x="11342812" y="2142604"/>
            <a:ext cx="847601" cy="846460"/>
          </a:xfrm>
          <a:prstGeom prst="rect">
            <a:avLst/>
          </a:prstGeom>
          <a:noFill/>
        </p:spPr>
      </p:pic>
      <p:pic>
        <p:nvPicPr>
          <p:cNvPr id="1027" name="Picture 3" descr="P:\INTERSCOT SAR\interscot 2017 loi littoral\affiche formation 30 mars 2017\logo CNFPT.jpg"/>
          <p:cNvPicPr>
            <a:picLocks noChangeAspect="1" noChangeArrowheads="1"/>
          </p:cNvPicPr>
          <p:nvPr/>
        </p:nvPicPr>
        <p:blipFill>
          <a:blip r:embed="rId4" cstate="print"/>
          <a:srcRect/>
          <a:stretch>
            <a:fillRect/>
          </a:stretch>
        </p:blipFill>
        <p:spPr bwMode="auto">
          <a:xfrm>
            <a:off x="11351790" y="6175052"/>
            <a:ext cx="831738" cy="846000"/>
          </a:xfrm>
          <a:prstGeom prst="rect">
            <a:avLst/>
          </a:prstGeom>
          <a:noFill/>
        </p:spPr>
      </p:pic>
      <p:pic>
        <p:nvPicPr>
          <p:cNvPr id="1028" name="Picture 4" descr="P:\INTERSCOT SAR\interscot 2017 loi littoral\affiche formation 30 mars 2017\logo DEAL.jpg"/>
          <p:cNvPicPr>
            <a:picLocks noChangeAspect="1" noChangeArrowheads="1"/>
          </p:cNvPicPr>
          <p:nvPr/>
        </p:nvPicPr>
        <p:blipFill>
          <a:blip r:embed="rId5" cstate="print"/>
          <a:srcRect/>
          <a:stretch>
            <a:fillRect/>
          </a:stretch>
        </p:blipFill>
        <p:spPr bwMode="auto">
          <a:xfrm>
            <a:off x="11351791" y="4086820"/>
            <a:ext cx="838622" cy="936104"/>
          </a:xfrm>
          <a:prstGeom prst="rect">
            <a:avLst/>
          </a:prstGeom>
          <a:noFill/>
        </p:spPr>
      </p:pic>
      <p:pic>
        <p:nvPicPr>
          <p:cNvPr id="1029" name="Picture 5" descr="P:\INTERSCOT SAR\interscot 2017 loi littoral\affiche formation 30 mars 2017\logo interscot.jpg"/>
          <p:cNvPicPr>
            <a:picLocks noChangeAspect="1" noChangeArrowheads="1"/>
          </p:cNvPicPr>
          <p:nvPr/>
        </p:nvPicPr>
        <p:blipFill>
          <a:blip r:embed="rId6" cstate="print"/>
          <a:srcRect/>
          <a:stretch>
            <a:fillRect/>
          </a:stretch>
        </p:blipFill>
        <p:spPr bwMode="auto">
          <a:xfrm>
            <a:off x="11353174" y="3078708"/>
            <a:ext cx="837239" cy="864096"/>
          </a:xfrm>
          <a:prstGeom prst="rect">
            <a:avLst/>
          </a:prstGeom>
          <a:noFill/>
        </p:spPr>
      </p:pic>
      <p:pic>
        <p:nvPicPr>
          <p:cNvPr id="1030" name="Picture 6" descr="P:\INTERSCOT SAR\interscot 2017 loi littoral\affiche formation 30 mars 2017\logo medde.jpg"/>
          <p:cNvPicPr>
            <a:picLocks noChangeAspect="1" noChangeArrowheads="1"/>
          </p:cNvPicPr>
          <p:nvPr/>
        </p:nvPicPr>
        <p:blipFill>
          <a:blip r:embed="rId7" cstate="print"/>
          <a:srcRect/>
          <a:stretch>
            <a:fillRect/>
          </a:stretch>
        </p:blipFill>
        <p:spPr bwMode="auto">
          <a:xfrm>
            <a:off x="11351790" y="5094932"/>
            <a:ext cx="846000" cy="1021416"/>
          </a:xfrm>
          <a:prstGeom prst="rect">
            <a:avLst/>
          </a:prstGeom>
          <a:noFill/>
        </p:spPr>
      </p:pic>
    </p:spTree>
    <p:extLst>
      <p:ext uri="{BB962C8B-B14F-4D97-AF65-F5344CB8AC3E}">
        <p14:creationId xmlns="" xmlns:p14="http://schemas.microsoft.com/office/powerpoint/2010/main" val="4237209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190550" y="1422524"/>
            <a:ext cx="5400600" cy="790575"/>
          </a:xfrm>
          <a:prstGeom prst="rect">
            <a:avLst/>
          </a:prstGeom>
        </p:spPr>
        <p:txBody>
          <a:bodyPr vert="horz" lIns="91440" tIns="45720" rIns="91440" bIns="45720" rtlCol="0" anchor="t">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fr-FR" sz="3600" dirty="0" smtClean="0">
                <a:solidFill>
                  <a:schemeClr val="accent2"/>
                </a:solidFill>
                <a:latin typeface="+mj-lt"/>
                <a:ea typeface="+mj-ea"/>
                <a:cs typeface="+mj-cs"/>
              </a:rPr>
              <a:t>Objectifs de l’atelier</a:t>
            </a:r>
            <a:endParaRPr kumimoji="0" lang="fr-FR" sz="3600" b="0" i="0" u="none" strike="noStrike" kern="1200" cap="none" spc="0" normalizeH="0" baseline="0" noProof="0" dirty="0">
              <a:ln>
                <a:noFill/>
              </a:ln>
              <a:solidFill>
                <a:schemeClr val="accent2"/>
              </a:solidFill>
              <a:effectLst/>
              <a:uLnTx/>
              <a:uFillTx/>
              <a:latin typeface="+mj-lt"/>
              <a:ea typeface="+mj-ea"/>
              <a:cs typeface="+mj-cs"/>
            </a:endParaRPr>
          </a:p>
        </p:txBody>
      </p:sp>
      <p:sp>
        <p:nvSpPr>
          <p:cNvPr id="5" name="ZoneTexte 4"/>
          <p:cNvSpPr txBox="1"/>
          <p:nvPr/>
        </p:nvSpPr>
        <p:spPr>
          <a:xfrm>
            <a:off x="334567" y="2430636"/>
            <a:ext cx="9433048" cy="2246769"/>
          </a:xfrm>
          <a:prstGeom prst="rect">
            <a:avLst/>
          </a:prstGeom>
          <a:noFill/>
        </p:spPr>
        <p:txBody>
          <a:bodyPr wrap="square" rtlCol="0">
            <a:spAutoFit/>
          </a:bodyPr>
          <a:lstStyle/>
          <a:p>
            <a:pPr>
              <a:buFontTx/>
              <a:buChar char="-"/>
            </a:pPr>
            <a:r>
              <a:rPr lang="fr-FR" sz="2000" dirty="0" smtClean="0">
                <a:solidFill>
                  <a:schemeClr val="tx1">
                    <a:lumMod val="75000"/>
                    <a:lumOff val="25000"/>
                  </a:schemeClr>
                </a:solidFill>
              </a:rPr>
              <a:t> S’approcher d’une méthode permettant de </a:t>
            </a:r>
            <a:r>
              <a:rPr lang="fr-FR" sz="2000" b="1" dirty="0" smtClean="0"/>
              <a:t>définir ce qu’est un espace proche du rivage</a:t>
            </a:r>
            <a:r>
              <a:rPr lang="fr-FR" sz="2000" dirty="0" smtClean="0">
                <a:solidFill>
                  <a:schemeClr val="tx1">
                    <a:lumMod val="75000"/>
                    <a:lumOff val="25000"/>
                  </a:schemeClr>
                </a:solidFill>
              </a:rPr>
              <a:t>. </a:t>
            </a:r>
            <a:r>
              <a:rPr lang="fr-FR" sz="2000" b="1" dirty="0" smtClean="0">
                <a:solidFill>
                  <a:schemeClr val="tx1">
                    <a:lumMod val="75000"/>
                    <a:lumOff val="25000"/>
                  </a:schemeClr>
                </a:solidFill>
              </a:rPr>
              <a:t>Qu’est ce qu’une urbanisation diffuse ?</a:t>
            </a:r>
            <a:endParaRPr lang="fr-FR" sz="2000" b="1" dirty="0" smtClean="0">
              <a:solidFill>
                <a:schemeClr val="tx1">
                  <a:lumMod val="75000"/>
                  <a:lumOff val="25000"/>
                </a:schemeClr>
              </a:solidFill>
            </a:endParaRPr>
          </a:p>
          <a:p>
            <a:pPr>
              <a:buFontTx/>
              <a:buChar char="-"/>
            </a:pPr>
            <a:endParaRPr lang="fr-FR" sz="2000" dirty="0" smtClean="0"/>
          </a:p>
          <a:p>
            <a:pPr>
              <a:buFontTx/>
              <a:buChar char="-"/>
            </a:pPr>
            <a:r>
              <a:rPr lang="fr-FR" sz="2000" dirty="0" smtClean="0"/>
              <a:t> </a:t>
            </a:r>
            <a:r>
              <a:rPr lang="fr-FR" sz="2000" dirty="0" smtClean="0">
                <a:solidFill>
                  <a:schemeClr val="tx1">
                    <a:lumMod val="75000"/>
                    <a:lumOff val="25000"/>
                  </a:schemeClr>
                </a:solidFill>
              </a:rPr>
              <a:t>Accumuler de l’information pour préparer le </a:t>
            </a:r>
            <a:r>
              <a:rPr lang="fr-FR" sz="2000" dirty="0" smtClean="0">
                <a:solidFill>
                  <a:schemeClr val="tx1">
                    <a:lumMod val="75000"/>
                    <a:lumOff val="25000"/>
                  </a:schemeClr>
                </a:solidFill>
              </a:rPr>
              <a:t>séminaire </a:t>
            </a:r>
            <a:r>
              <a:rPr lang="fr-FR" sz="2000" dirty="0" err="1" smtClean="0">
                <a:solidFill>
                  <a:schemeClr val="tx1">
                    <a:lumMod val="75000"/>
                    <a:lumOff val="25000"/>
                  </a:schemeClr>
                </a:solidFill>
              </a:rPr>
              <a:t>INTERSCoT</a:t>
            </a:r>
            <a:r>
              <a:rPr lang="fr-FR" sz="2000" dirty="0" smtClean="0">
                <a:solidFill>
                  <a:schemeClr val="tx1">
                    <a:lumMod val="75000"/>
                    <a:lumOff val="25000"/>
                  </a:schemeClr>
                </a:solidFill>
              </a:rPr>
              <a:t>-SAR de juin 2017.</a:t>
            </a:r>
          </a:p>
          <a:p>
            <a:pPr>
              <a:buFontTx/>
              <a:buChar char="-"/>
            </a:pPr>
            <a:endParaRPr lang="fr-FR" sz="2000" dirty="0" smtClean="0">
              <a:solidFill>
                <a:schemeClr val="tx1">
                  <a:lumMod val="75000"/>
                  <a:lumOff val="25000"/>
                </a:schemeClr>
              </a:solidFill>
            </a:endParaRPr>
          </a:p>
          <a:p>
            <a:pPr>
              <a:buFontTx/>
              <a:buChar char="-"/>
            </a:pPr>
            <a:r>
              <a:rPr lang="fr-FR" sz="2000" b="1" dirty="0" smtClean="0">
                <a:solidFill>
                  <a:schemeClr val="tx1">
                    <a:lumMod val="95000"/>
                    <a:lumOff val="5000"/>
                  </a:schemeClr>
                </a:solidFill>
              </a:rPr>
              <a:t> </a:t>
            </a:r>
            <a:r>
              <a:rPr lang="fr-FR" sz="2000" dirty="0" smtClean="0">
                <a:solidFill>
                  <a:schemeClr val="tx1">
                    <a:lumMod val="75000"/>
                    <a:lumOff val="25000"/>
                  </a:schemeClr>
                </a:solidFill>
              </a:rPr>
              <a:t>Favoriser une bonne déclinaison de la loi dans les documents d’urbanisme</a:t>
            </a:r>
            <a:r>
              <a:rPr lang="fr-FR" sz="2000" b="1" dirty="0" smtClean="0">
                <a:solidFill>
                  <a:schemeClr val="tx1">
                    <a:lumMod val="75000"/>
                    <a:lumOff val="25000"/>
                  </a:schemeClr>
                </a:solidFill>
              </a:rPr>
              <a:t>.</a:t>
            </a:r>
            <a:endParaRPr lang="fr-FR"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3320" y="168565"/>
            <a:ext cx="9023828" cy="1200329"/>
          </a:xfrm>
          <a:prstGeom prst="rect">
            <a:avLst/>
          </a:prstGeom>
        </p:spPr>
        <p:txBody>
          <a:bodyPr wrap="square">
            <a:spAutoFit/>
          </a:bodyPr>
          <a:lstStyle/>
          <a:p>
            <a:r>
              <a:rPr lang="fr-FR" sz="3600" dirty="0" smtClean="0">
                <a:solidFill>
                  <a:schemeClr val="accent2"/>
                </a:solidFill>
              </a:rPr>
              <a:t>Rappel de ce que dit le code de l’urbanisme </a:t>
            </a:r>
            <a:r>
              <a:rPr lang="fr-FR" sz="1200" dirty="0" smtClean="0">
                <a:solidFill>
                  <a:schemeClr val="accent2"/>
                </a:solidFill>
              </a:rPr>
              <a:t>par l’ORDONNANCE n°2015-1174 du 23 septembre 2015 </a:t>
            </a:r>
            <a:endParaRPr lang="fr-FR" sz="1200" dirty="0"/>
          </a:p>
        </p:txBody>
      </p:sp>
      <p:sp>
        <p:nvSpPr>
          <p:cNvPr id="3" name="ZoneTexte 2"/>
          <p:cNvSpPr txBox="1"/>
          <p:nvPr/>
        </p:nvSpPr>
        <p:spPr>
          <a:xfrm>
            <a:off x="0" y="1494532"/>
            <a:ext cx="2909899" cy="338554"/>
          </a:xfrm>
          <a:prstGeom prst="rect">
            <a:avLst/>
          </a:prstGeom>
          <a:noFill/>
        </p:spPr>
        <p:txBody>
          <a:bodyPr wrap="none" rtlCol="0">
            <a:spAutoFit/>
          </a:bodyPr>
          <a:lstStyle/>
          <a:p>
            <a:r>
              <a:rPr lang="fr-FR" sz="1600" dirty="0" smtClean="0">
                <a:solidFill>
                  <a:schemeClr val="tx1">
                    <a:lumMod val="75000"/>
                    <a:lumOff val="25000"/>
                  </a:schemeClr>
                </a:solidFill>
              </a:rPr>
              <a:t>L’article </a:t>
            </a:r>
            <a:r>
              <a:rPr lang="fr-FR" sz="1600" b="1" dirty="0" smtClean="0"/>
              <a:t>121-40</a:t>
            </a:r>
            <a:r>
              <a:rPr lang="fr-FR" sz="1600" dirty="0" smtClean="0">
                <a:solidFill>
                  <a:schemeClr val="tx1">
                    <a:lumMod val="75000"/>
                    <a:lumOff val="25000"/>
                  </a:schemeClr>
                </a:solidFill>
              </a:rPr>
              <a:t> stipule que :</a:t>
            </a:r>
            <a:endParaRPr lang="fr-FR" sz="1600" dirty="0">
              <a:solidFill>
                <a:schemeClr val="tx1">
                  <a:lumMod val="75000"/>
                  <a:lumOff val="25000"/>
                </a:schemeClr>
              </a:solidFill>
            </a:endParaRPr>
          </a:p>
        </p:txBody>
      </p:sp>
      <p:sp>
        <p:nvSpPr>
          <p:cNvPr id="4" name="ZoneTexte 3"/>
          <p:cNvSpPr txBox="1"/>
          <p:nvPr/>
        </p:nvSpPr>
        <p:spPr>
          <a:xfrm>
            <a:off x="190550" y="1854572"/>
            <a:ext cx="11017224" cy="1384995"/>
          </a:xfrm>
          <a:prstGeom prst="rect">
            <a:avLst/>
          </a:prstGeom>
          <a:noFill/>
        </p:spPr>
        <p:txBody>
          <a:bodyPr wrap="square" rtlCol="0">
            <a:spAutoFit/>
          </a:bodyPr>
          <a:lstStyle/>
          <a:p>
            <a:pPr>
              <a:lnSpc>
                <a:spcPct val="150000"/>
              </a:lnSpc>
            </a:pPr>
            <a:r>
              <a:rPr lang="fr-FR" sz="1400" dirty="0" smtClean="0">
                <a:solidFill>
                  <a:schemeClr val="tx1">
                    <a:lumMod val="75000"/>
                    <a:lumOff val="25000"/>
                  </a:schemeClr>
                </a:solidFill>
              </a:rPr>
              <a:t>Dans les </a:t>
            </a:r>
            <a:r>
              <a:rPr lang="fr-FR" sz="1400" b="1" dirty="0" smtClean="0"/>
              <a:t>espaces proches du rivage </a:t>
            </a:r>
            <a:r>
              <a:rPr lang="fr-FR" sz="1400" dirty="0" smtClean="0">
                <a:solidFill>
                  <a:schemeClr val="tx1">
                    <a:lumMod val="75000"/>
                    <a:lumOff val="25000"/>
                  </a:schemeClr>
                </a:solidFill>
              </a:rPr>
              <a:t>sont autorisées :</a:t>
            </a:r>
          </a:p>
          <a:p>
            <a:pPr>
              <a:lnSpc>
                <a:spcPct val="150000"/>
              </a:lnSpc>
              <a:buFontTx/>
              <a:buChar char="-"/>
            </a:pPr>
            <a:r>
              <a:rPr lang="fr-FR" sz="1400" dirty="0" smtClean="0">
                <a:solidFill>
                  <a:schemeClr val="tx1">
                    <a:lumMod val="75000"/>
                    <a:lumOff val="25000"/>
                  </a:schemeClr>
                </a:solidFill>
              </a:rPr>
              <a:t>L’extension de l’urbanisation dans les secteurs déjà occupés par une urbanisation diffuse.</a:t>
            </a:r>
          </a:p>
          <a:p>
            <a:pPr>
              <a:lnSpc>
                <a:spcPct val="150000"/>
              </a:lnSpc>
              <a:buFontTx/>
              <a:buChar char="-"/>
            </a:pPr>
            <a:r>
              <a:rPr lang="fr-FR" sz="1400" dirty="0" smtClean="0">
                <a:solidFill>
                  <a:schemeClr val="tx1">
                    <a:lumMod val="75000"/>
                    <a:lumOff val="25000"/>
                  </a:schemeClr>
                </a:solidFill>
              </a:rPr>
              <a:t>Les opérations d’aménagement préalablement prévues par le chapitre particulier du schéma régional valant schéma de mise en valeur de la mer.</a:t>
            </a:r>
            <a:endParaRPr lang="fr-FR" sz="1400" dirty="0">
              <a:solidFill>
                <a:schemeClr val="tx1">
                  <a:lumMod val="75000"/>
                  <a:lumOff val="25000"/>
                </a:schemeClr>
              </a:solidFill>
            </a:endParaRPr>
          </a:p>
        </p:txBody>
      </p:sp>
      <p:sp>
        <p:nvSpPr>
          <p:cNvPr id="6" name="ZoneTexte 5"/>
          <p:cNvSpPr txBox="1"/>
          <p:nvPr/>
        </p:nvSpPr>
        <p:spPr>
          <a:xfrm>
            <a:off x="0" y="5094932"/>
            <a:ext cx="2909899" cy="338554"/>
          </a:xfrm>
          <a:prstGeom prst="rect">
            <a:avLst/>
          </a:prstGeom>
          <a:noFill/>
        </p:spPr>
        <p:txBody>
          <a:bodyPr wrap="none" rtlCol="0">
            <a:spAutoFit/>
          </a:bodyPr>
          <a:lstStyle/>
          <a:p>
            <a:r>
              <a:rPr lang="fr-FR" sz="1600" dirty="0" smtClean="0">
                <a:solidFill>
                  <a:schemeClr val="tx1">
                    <a:lumMod val="75000"/>
                    <a:lumOff val="25000"/>
                  </a:schemeClr>
                </a:solidFill>
              </a:rPr>
              <a:t>L’article </a:t>
            </a:r>
            <a:r>
              <a:rPr lang="fr-FR" sz="1600" b="1" dirty="0" smtClean="0"/>
              <a:t>121-39</a:t>
            </a:r>
            <a:r>
              <a:rPr lang="fr-FR" sz="1600" dirty="0" smtClean="0">
                <a:solidFill>
                  <a:schemeClr val="tx1">
                    <a:lumMod val="75000"/>
                    <a:lumOff val="25000"/>
                  </a:schemeClr>
                </a:solidFill>
              </a:rPr>
              <a:t> stipule que :</a:t>
            </a:r>
            <a:endParaRPr lang="fr-FR" sz="1600" dirty="0">
              <a:solidFill>
                <a:schemeClr val="tx1">
                  <a:lumMod val="75000"/>
                  <a:lumOff val="25000"/>
                </a:schemeClr>
              </a:solidFill>
            </a:endParaRPr>
          </a:p>
        </p:txBody>
      </p:sp>
      <p:sp>
        <p:nvSpPr>
          <p:cNvPr id="7" name="Rectangle 6"/>
          <p:cNvSpPr/>
          <p:nvPr/>
        </p:nvSpPr>
        <p:spPr>
          <a:xfrm>
            <a:off x="190550" y="5526980"/>
            <a:ext cx="10657184" cy="954107"/>
          </a:xfrm>
          <a:prstGeom prst="rect">
            <a:avLst/>
          </a:prstGeom>
        </p:spPr>
        <p:txBody>
          <a:bodyPr wrap="square">
            <a:spAutoFit/>
          </a:bodyPr>
          <a:lstStyle/>
          <a:p>
            <a:r>
              <a:rPr lang="fr-FR" sz="1400" dirty="0" smtClean="0">
                <a:solidFill>
                  <a:schemeClr val="tx1">
                    <a:lumMod val="75000"/>
                    <a:lumOff val="25000"/>
                  </a:schemeClr>
                </a:solidFill>
              </a:rPr>
              <a:t>Par dérogation aux dispositions de l'article </a:t>
            </a:r>
            <a:r>
              <a:rPr lang="fr-FR" sz="1400" dirty="0" smtClean="0">
                <a:solidFill>
                  <a:schemeClr val="tx1">
                    <a:lumMod val="75000"/>
                    <a:lumOff val="25000"/>
                  </a:schemeClr>
                </a:solidFill>
                <a:hlinkClick r:id="rId2"/>
              </a:rPr>
              <a:t>L. 121-8</a:t>
            </a:r>
            <a:r>
              <a:rPr lang="fr-FR" sz="1400" dirty="0" smtClean="0">
                <a:solidFill>
                  <a:schemeClr val="tx1">
                    <a:lumMod val="75000"/>
                    <a:lumOff val="25000"/>
                  </a:schemeClr>
                </a:solidFill>
              </a:rPr>
              <a:t>, l'implantation des ouvrages nécessaires à la production d'électricité à partir de l'énergie mécanique du vent qui sont incompatibles avec le voisinage des zones habitées peut être autorisée par l'autorité administrative compétente de l'Etat, </a:t>
            </a:r>
            <a:r>
              <a:rPr lang="fr-FR" sz="1400" b="1" dirty="0" smtClean="0"/>
              <a:t>en dehors des espaces proches du rivage</a:t>
            </a:r>
            <a:r>
              <a:rPr lang="fr-FR" sz="1400" dirty="0" smtClean="0">
                <a:solidFill>
                  <a:schemeClr val="tx1">
                    <a:lumMod val="75000"/>
                    <a:lumOff val="25000"/>
                  </a:schemeClr>
                </a:solidFill>
              </a:rPr>
              <a:t>, après avis de la commission départementale de la nature, des paysages et des sites. </a:t>
            </a:r>
            <a:endParaRPr lang="fr-FR" sz="1400" dirty="0">
              <a:solidFill>
                <a:schemeClr val="tx1">
                  <a:lumMod val="75000"/>
                  <a:lumOff val="25000"/>
                </a:schemeClr>
              </a:solidFill>
            </a:endParaRPr>
          </a:p>
        </p:txBody>
      </p:sp>
      <p:sp>
        <p:nvSpPr>
          <p:cNvPr id="8" name="ZoneTexte 7"/>
          <p:cNvSpPr txBox="1"/>
          <p:nvPr/>
        </p:nvSpPr>
        <p:spPr>
          <a:xfrm>
            <a:off x="0" y="3294732"/>
            <a:ext cx="2909899" cy="338554"/>
          </a:xfrm>
          <a:prstGeom prst="rect">
            <a:avLst/>
          </a:prstGeom>
          <a:noFill/>
        </p:spPr>
        <p:txBody>
          <a:bodyPr wrap="none" rtlCol="0">
            <a:spAutoFit/>
          </a:bodyPr>
          <a:lstStyle/>
          <a:p>
            <a:r>
              <a:rPr lang="fr-FR" sz="1600" dirty="0" smtClean="0">
                <a:solidFill>
                  <a:schemeClr val="tx1">
                    <a:lumMod val="75000"/>
                    <a:lumOff val="25000"/>
                  </a:schemeClr>
                </a:solidFill>
              </a:rPr>
              <a:t>L’article </a:t>
            </a:r>
            <a:r>
              <a:rPr lang="fr-FR" sz="1600" b="1" dirty="0" smtClean="0"/>
              <a:t>121-10</a:t>
            </a:r>
            <a:r>
              <a:rPr lang="fr-FR" sz="1600" b="1" dirty="0" smtClean="0">
                <a:solidFill>
                  <a:schemeClr val="tx1">
                    <a:lumMod val="75000"/>
                    <a:lumOff val="25000"/>
                  </a:schemeClr>
                </a:solidFill>
              </a:rPr>
              <a:t> </a:t>
            </a:r>
            <a:r>
              <a:rPr lang="fr-FR" sz="1600" dirty="0" smtClean="0">
                <a:solidFill>
                  <a:schemeClr val="tx1">
                    <a:lumMod val="75000"/>
                    <a:lumOff val="25000"/>
                  </a:schemeClr>
                </a:solidFill>
              </a:rPr>
              <a:t>stipule que :</a:t>
            </a:r>
            <a:endParaRPr lang="fr-FR" sz="1600" dirty="0">
              <a:solidFill>
                <a:schemeClr val="tx1">
                  <a:lumMod val="75000"/>
                  <a:lumOff val="25000"/>
                </a:schemeClr>
              </a:solidFill>
            </a:endParaRPr>
          </a:p>
        </p:txBody>
      </p:sp>
      <p:sp>
        <p:nvSpPr>
          <p:cNvPr id="9" name="Rectangle 8"/>
          <p:cNvSpPr/>
          <p:nvPr/>
        </p:nvSpPr>
        <p:spPr>
          <a:xfrm>
            <a:off x="190550" y="3726780"/>
            <a:ext cx="10729192" cy="1169551"/>
          </a:xfrm>
          <a:prstGeom prst="rect">
            <a:avLst/>
          </a:prstGeom>
        </p:spPr>
        <p:txBody>
          <a:bodyPr wrap="square">
            <a:spAutoFit/>
          </a:bodyPr>
          <a:lstStyle/>
          <a:p>
            <a:r>
              <a:rPr lang="fr-FR" sz="1400" dirty="0" smtClean="0">
                <a:solidFill>
                  <a:schemeClr val="tx1">
                    <a:lumMod val="75000"/>
                    <a:lumOff val="25000"/>
                  </a:schemeClr>
                </a:solidFill>
              </a:rPr>
              <a:t>Par dérogation aux dispositions de l'article </a:t>
            </a:r>
            <a:r>
              <a:rPr lang="fr-FR" sz="1400" dirty="0" smtClean="0">
                <a:solidFill>
                  <a:schemeClr val="tx1">
                    <a:lumMod val="75000"/>
                    <a:lumOff val="25000"/>
                  </a:schemeClr>
                </a:solidFill>
                <a:hlinkClick r:id="rId2"/>
              </a:rPr>
              <a:t>L. 121-8</a:t>
            </a:r>
            <a:r>
              <a:rPr lang="fr-FR" sz="1400" dirty="0" smtClean="0">
                <a:solidFill>
                  <a:schemeClr val="tx1">
                    <a:lumMod val="75000"/>
                    <a:lumOff val="25000"/>
                  </a:schemeClr>
                </a:solidFill>
              </a:rPr>
              <a:t>, les constructions ou installations liées aux activités agricoles ou forestières qui sont incompatibles avec le voisinage des zones habitées peuvent être autorisées, </a:t>
            </a:r>
            <a:r>
              <a:rPr lang="fr-FR" sz="1400" b="1" dirty="0" smtClean="0"/>
              <a:t>en dehors des espaces proches du rivage</a:t>
            </a:r>
            <a:r>
              <a:rPr lang="fr-FR" sz="1400" dirty="0" smtClean="0">
                <a:solidFill>
                  <a:schemeClr val="tx1">
                    <a:lumMod val="75000"/>
                    <a:lumOff val="25000"/>
                  </a:schemeClr>
                </a:solidFill>
              </a:rPr>
              <a:t>, avec l'accord de l'autorité administrative compétente de l'Etat après avis de la commission départementale de la nature, des paysages et des sites. Cet accord est refusé si les constructions ou installations sont de nature à porter atteinte à l'environnement ou aux paysages.</a:t>
            </a:r>
            <a:endParaRPr lang="fr-FR" sz="1400"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3320" y="168565"/>
            <a:ext cx="9023828" cy="1384995"/>
          </a:xfrm>
          <a:prstGeom prst="rect">
            <a:avLst/>
          </a:prstGeom>
        </p:spPr>
        <p:txBody>
          <a:bodyPr wrap="square">
            <a:spAutoFit/>
          </a:bodyPr>
          <a:lstStyle/>
          <a:p>
            <a:pPr lvl="0"/>
            <a:r>
              <a:rPr lang="fr-FR" sz="3600" dirty="0" smtClean="0">
                <a:solidFill>
                  <a:srgbClr val="2E83C3"/>
                </a:solidFill>
              </a:rPr>
              <a:t>Pourquoi identifier les espaces proches du rivage ?</a:t>
            </a:r>
            <a:endParaRPr lang="fr-FR" dirty="0" smtClean="0">
              <a:solidFill>
                <a:prstClr val="black"/>
              </a:solidFill>
            </a:endParaRPr>
          </a:p>
          <a:p>
            <a:endParaRPr lang="fr-FR" sz="1200" dirty="0"/>
          </a:p>
        </p:txBody>
      </p:sp>
      <p:sp>
        <p:nvSpPr>
          <p:cNvPr id="6" name="ZoneTexte 5"/>
          <p:cNvSpPr txBox="1"/>
          <p:nvPr/>
        </p:nvSpPr>
        <p:spPr>
          <a:xfrm>
            <a:off x="190550" y="1350516"/>
            <a:ext cx="10703718" cy="3539430"/>
          </a:xfrm>
          <a:prstGeom prst="rect">
            <a:avLst/>
          </a:prstGeom>
          <a:noFill/>
        </p:spPr>
        <p:txBody>
          <a:bodyPr wrap="square" rtlCol="0">
            <a:spAutoFit/>
          </a:bodyPr>
          <a:lstStyle/>
          <a:p>
            <a:r>
              <a:rPr lang="fr-FR" sz="1600" dirty="0" smtClean="0">
                <a:solidFill>
                  <a:schemeClr val="tx1">
                    <a:lumMod val="75000"/>
                    <a:lumOff val="25000"/>
                  </a:schemeClr>
                </a:solidFill>
              </a:rPr>
              <a:t>La loi impose sur une bande littorale nommée espace proche du rivage une </a:t>
            </a:r>
            <a:r>
              <a:rPr lang="fr-FR" sz="1600" b="1" dirty="0" smtClean="0"/>
              <a:t>gestion particulière</a:t>
            </a:r>
            <a:r>
              <a:rPr lang="fr-FR" sz="1600" dirty="0" smtClean="0">
                <a:solidFill>
                  <a:schemeClr val="tx1">
                    <a:lumMod val="75000"/>
                    <a:lumOff val="25000"/>
                  </a:schemeClr>
                </a:solidFill>
              </a:rPr>
              <a:t>. </a:t>
            </a:r>
          </a:p>
          <a:p>
            <a:r>
              <a:rPr lang="fr-FR" sz="1600" dirty="0" smtClean="0">
                <a:solidFill>
                  <a:schemeClr val="tx1">
                    <a:lumMod val="75000"/>
                    <a:lumOff val="25000"/>
                  </a:schemeClr>
                </a:solidFill>
              </a:rPr>
              <a:t>Une commune littorale Martiniquaise est donc soumise à quatre régimes différents d’urbanisme réglementaire en fonction de la proximité de la mer: </a:t>
            </a:r>
          </a:p>
          <a:p>
            <a:endParaRPr lang="fr-FR" sz="1600" dirty="0" smtClean="0">
              <a:solidFill>
                <a:schemeClr val="tx1">
                  <a:lumMod val="75000"/>
                  <a:lumOff val="25000"/>
                </a:schemeClr>
              </a:solidFill>
            </a:endParaRPr>
          </a:p>
          <a:p>
            <a:pPr>
              <a:lnSpc>
                <a:spcPct val="150000"/>
              </a:lnSpc>
            </a:pPr>
            <a:r>
              <a:rPr lang="fr-FR" sz="1600" dirty="0" smtClean="0">
                <a:solidFill>
                  <a:schemeClr val="tx1">
                    <a:lumMod val="75000"/>
                    <a:lumOff val="25000"/>
                  </a:schemeClr>
                </a:solidFill>
              </a:rPr>
              <a:t>		- La zone des 50 pas géométriques.</a:t>
            </a:r>
          </a:p>
          <a:p>
            <a:pPr>
              <a:lnSpc>
                <a:spcPct val="150000"/>
              </a:lnSpc>
            </a:pPr>
            <a:r>
              <a:rPr lang="fr-FR" sz="1600" dirty="0" smtClean="0">
                <a:solidFill>
                  <a:schemeClr val="tx1">
                    <a:lumMod val="75000"/>
                    <a:lumOff val="25000"/>
                  </a:schemeClr>
                </a:solidFill>
              </a:rPr>
              <a:t>		- L’espace proche du rivage.</a:t>
            </a:r>
          </a:p>
          <a:p>
            <a:pPr>
              <a:lnSpc>
                <a:spcPct val="150000"/>
              </a:lnSpc>
            </a:pPr>
            <a:r>
              <a:rPr lang="fr-FR" sz="1600" dirty="0" smtClean="0">
                <a:solidFill>
                  <a:schemeClr val="tx1">
                    <a:lumMod val="75000"/>
                    <a:lumOff val="25000"/>
                  </a:schemeClr>
                </a:solidFill>
              </a:rPr>
              <a:t>		- Le périmètre du schéma de mise en valeur de la mer.</a:t>
            </a:r>
          </a:p>
          <a:p>
            <a:pPr>
              <a:lnSpc>
                <a:spcPct val="150000"/>
              </a:lnSpc>
            </a:pPr>
            <a:r>
              <a:rPr lang="fr-FR" sz="1600" dirty="0" smtClean="0">
                <a:solidFill>
                  <a:schemeClr val="tx1">
                    <a:lumMod val="75000"/>
                    <a:lumOff val="25000"/>
                  </a:schemeClr>
                </a:solidFill>
              </a:rPr>
              <a:t>		- Le reste du territoire communal.</a:t>
            </a:r>
          </a:p>
          <a:p>
            <a:r>
              <a:rPr lang="fr-FR" sz="1600" dirty="0" smtClean="0">
                <a:solidFill>
                  <a:schemeClr val="tx1">
                    <a:lumMod val="75000"/>
                    <a:lumOff val="25000"/>
                  </a:schemeClr>
                </a:solidFill>
              </a:rPr>
              <a:t> </a:t>
            </a:r>
          </a:p>
          <a:p>
            <a:r>
              <a:rPr lang="fr-FR" sz="1600" dirty="0" smtClean="0">
                <a:solidFill>
                  <a:schemeClr val="tx1">
                    <a:lumMod val="75000"/>
                    <a:lumOff val="25000"/>
                  </a:schemeClr>
                </a:solidFill>
              </a:rPr>
              <a:t>La notion vague d’espace proche du rivage fut inscrite par le législateur pour proposer un libre arbitre aux communes quant à sa délimitation. </a:t>
            </a:r>
          </a:p>
          <a:p>
            <a:r>
              <a:rPr lang="fr-FR" sz="1600" dirty="0" smtClean="0">
                <a:solidFill>
                  <a:schemeClr val="tx1">
                    <a:lumMod val="75000"/>
                    <a:lumOff val="25000"/>
                  </a:schemeClr>
                </a:solidFill>
              </a:rPr>
              <a:t>Elle est donc, parmi ces quatre bandes, la plus </a:t>
            </a:r>
            <a:r>
              <a:rPr lang="fr-FR" sz="1600" b="1" dirty="0" smtClean="0"/>
              <a:t>complexe à définir</a:t>
            </a:r>
            <a:r>
              <a:rPr lang="fr-FR" sz="1600" b="1" dirty="0" smtClean="0">
                <a:solidFill>
                  <a:schemeClr val="tx1">
                    <a:lumMod val="75000"/>
                    <a:lumOff val="25000"/>
                  </a:schemeClr>
                </a:solidFill>
              </a:rPr>
              <a:t> </a:t>
            </a:r>
            <a:r>
              <a:rPr lang="fr-FR" sz="1600" dirty="0" smtClean="0">
                <a:solidFill>
                  <a:schemeClr val="tx1">
                    <a:lumMod val="75000"/>
                    <a:lumOff val="25000"/>
                  </a:schemeClr>
                </a:solidFill>
              </a:rPr>
              <a:t>lors de l’élaboration d’un PLU ou d’un SCOT. </a:t>
            </a:r>
          </a:p>
        </p:txBody>
      </p:sp>
      <p:sp>
        <p:nvSpPr>
          <p:cNvPr id="4" name="Rectangle 3"/>
          <p:cNvSpPr/>
          <p:nvPr/>
        </p:nvSpPr>
        <p:spPr>
          <a:xfrm>
            <a:off x="143320" y="5065109"/>
            <a:ext cx="1487390" cy="830997"/>
          </a:xfrm>
          <a:prstGeom prst="rect">
            <a:avLst/>
          </a:prstGeom>
        </p:spPr>
        <p:txBody>
          <a:bodyPr wrap="square">
            <a:spAutoFit/>
          </a:bodyPr>
          <a:lstStyle/>
          <a:p>
            <a:pPr lvl="0"/>
            <a:r>
              <a:rPr lang="fr-FR" sz="3600" dirty="0" smtClean="0">
                <a:solidFill>
                  <a:srgbClr val="2E83C3"/>
                </a:solidFill>
              </a:rPr>
              <a:t>Enjeu</a:t>
            </a:r>
            <a:endParaRPr lang="fr-FR" dirty="0" smtClean="0">
              <a:solidFill>
                <a:prstClr val="black"/>
              </a:solidFill>
            </a:endParaRPr>
          </a:p>
          <a:p>
            <a:endParaRPr lang="fr-FR" sz="1200" dirty="0"/>
          </a:p>
        </p:txBody>
      </p:sp>
      <p:sp>
        <p:nvSpPr>
          <p:cNvPr id="7" name="Rectangle 6"/>
          <p:cNvSpPr/>
          <p:nvPr/>
        </p:nvSpPr>
        <p:spPr>
          <a:xfrm>
            <a:off x="118542" y="5887020"/>
            <a:ext cx="10945216" cy="923330"/>
          </a:xfrm>
          <a:prstGeom prst="rect">
            <a:avLst/>
          </a:prstGeom>
        </p:spPr>
        <p:txBody>
          <a:bodyPr wrap="square">
            <a:spAutoFit/>
          </a:bodyPr>
          <a:lstStyle/>
          <a:p>
            <a:r>
              <a:rPr lang="fr-FR" dirty="0" smtClean="0">
                <a:solidFill>
                  <a:schemeClr val="tx1">
                    <a:lumMod val="75000"/>
                    <a:lumOff val="25000"/>
                  </a:schemeClr>
                </a:solidFill>
              </a:rPr>
              <a:t>Les participants s’appuient sur leurs connaissances personnelles et celles acquises lors de la formation.</a:t>
            </a:r>
          </a:p>
          <a:p>
            <a:r>
              <a:rPr lang="fr-FR" dirty="0" smtClean="0">
                <a:solidFill>
                  <a:schemeClr val="tx1">
                    <a:lumMod val="75000"/>
                    <a:lumOff val="25000"/>
                  </a:schemeClr>
                </a:solidFill>
              </a:rPr>
              <a:t>L’enjeu sera de maîtriser, identifier et différencier les quatre bandes littorales, tout en définissant ce que peut être un espace proche du rivage.</a:t>
            </a:r>
            <a:endParaRPr lang="fr-FR" b="1" dirty="0">
              <a:solidFill>
                <a:schemeClr val="tx1">
                  <a:lumMod val="75000"/>
                  <a:lumOff val="2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182033" y="1493839"/>
            <a:ext cx="11057467" cy="2354261"/>
          </a:xfrm>
        </p:spPr>
        <p:txBody>
          <a:bodyPr>
            <a:noAutofit/>
          </a:bodyPr>
          <a:lstStyle/>
          <a:p>
            <a:pPr>
              <a:lnSpc>
                <a:spcPct val="200000"/>
              </a:lnSpc>
              <a:buFont typeface="Arial" pitchFamily="34" charset="0"/>
              <a:buChar char="•"/>
            </a:pPr>
            <a:r>
              <a:rPr lang="fr-FR" dirty="0" smtClean="0"/>
              <a:t>Brainstorming/ échanges (10 minutes)</a:t>
            </a:r>
            <a:endParaRPr lang="fr-FR" dirty="0"/>
          </a:p>
          <a:p>
            <a:pPr>
              <a:lnSpc>
                <a:spcPct val="150000"/>
              </a:lnSpc>
              <a:buFont typeface="Arial" pitchFamily="34" charset="0"/>
              <a:buChar char="•"/>
            </a:pPr>
            <a:r>
              <a:rPr lang="fr-FR" dirty="0" smtClean="0"/>
              <a:t>Travail </a:t>
            </a:r>
            <a:r>
              <a:rPr lang="fr-FR" dirty="0"/>
              <a:t>sur cartes </a:t>
            </a:r>
            <a:r>
              <a:rPr lang="fr-FR" dirty="0" smtClean="0"/>
              <a:t>(60 </a:t>
            </a:r>
            <a:r>
              <a:rPr lang="fr-FR" dirty="0"/>
              <a:t>minutes) / préparation de la restitution en sous groupe </a:t>
            </a:r>
            <a:r>
              <a:rPr lang="fr-FR" dirty="0" smtClean="0"/>
              <a:t>de 5 </a:t>
            </a:r>
            <a:r>
              <a:rPr lang="fr-FR" dirty="0"/>
              <a:t>à 6 </a:t>
            </a:r>
            <a:r>
              <a:rPr lang="fr-FR" dirty="0" smtClean="0"/>
              <a:t>personnes, chaque </a:t>
            </a:r>
            <a:r>
              <a:rPr lang="fr-FR" dirty="0"/>
              <a:t>groupe sur une commune</a:t>
            </a:r>
          </a:p>
          <a:p>
            <a:pPr>
              <a:lnSpc>
                <a:spcPct val="200000"/>
              </a:lnSpc>
              <a:buFont typeface="Arial" pitchFamily="34" charset="0"/>
              <a:buChar char="•"/>
            </a:pPr>
            <a:r>
              <a:rPr lang="fr-FR" dirty="0" smtClean="0"/>
              <a:t>Restitution </a:t>
            </a:r>
            <a:r>
              <a:rPr lang="fr-FR" dirty="0"/>
              <a:t>(une personne par sous-groupe) – «30 / 40 minutes </a:t>
            </a:r>
            <a:r>
              <a:rPr lang="fr-FR" dirty="0" smtClean="0"/>
              <a:t>(environ 10 </a:t>
            </a:r>
            <a:r>
              <a:rPr lang="fr-FR" dirty="0"/>
              <a:t>minutes par sous-groupe)</a:t>
            </a:r>
          </a:p>
          <a:p>
            <a:pPr>
              <a:lnSpc>
                <a:spcPct val="200000"/>
              </a:lnSpc>
              <a:buFont typeface="Arial" pitchFamily="34" charset="0"/>
              <a:buChar char="•"/>
            </a:pPr>
            <a:r>
              <a:rPr lang="fr-FR" dirty="0" smtClean="0"/>
              <a:t>Synthèse </a:t>
            </a:r>
            <a:r>
              <a:rPr lang="fr-FR" dirty="0"/>
              <a:t>des animateurs (30 minutes</a:t>
            </a:r>
            <a:r>
              <a:rPr lang="fr-FR" dirty="0" smtClean="0"/>
              <a:t>).</a:t>
            </a:r>
            <a:endParaRPr lang="fr-FR" dirty="0"/>
          </a:p>
        </p:txBody>
      </p:sp>
      <p:sp>
        <p:nvSpPr>
          <p:cNvPr id="5" name="Titre 1"/>
          <p:cNvSpPr txBox="1">
            <a:spLocks/>
          </p:cNvSpPr>
          <p:nvPr/>
        </p:nvSpPr>
        <p:spPr>
          <a:xfrm>
            <a:off x="248709" y="285750"/>
            <a:ext cx="5837766" cy="790575"/>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fr-FR" sz="3600" dirty="0" smtClean="0">
                <a:solidFill>
                  <a:schemeClr val="accent2"/>
                </a:solidFill>
                <a:latin typeface="+mj-lt"/>
                <a:ea typeface="+mj-ea"/>
                <a:cs typeface="+mj-cs"/>
              </a:rPr>
              <a:t>Déroulé de l’atelier</a:t>
            </a:r>
            <a:endParaRPr kumimoji="0" lang="fr-FR" sz="3600" b="0" i="0" u="none" strike="noStrike" kern="1200" cap="none" spc="0" normalizeH="0" baseline="0" noProof="0" dirty="0">
              <a:ln>
                <a:noFill/>
              </a:ln>
              <a:solidFill>
                <a:schemeClr val="accent2"/>
              </a:solidFill>
              <a:effectLst/>
              <a:uLnTx/>
              <a:uFillTx/>
              <a:latin typeface="+mj-lt"/>
              <a:ea typeface="+mj-ea"/>
              <a:cs typeface="+mj-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248709" y="285750"/>
            <a:ext cx="5837766" cy="790575"/>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fr-FR" sz="3600" noProof="0" dirty="0" smtClean="0">
                <a:solidFill>
                  <a:schemeClr val="accent2"/>
                </a:solidFill>
                <a:latin typeface="+mj-lt"/>
                <a:ea typeface="+mj-ea"/>
                <a:cs typeface="+mj-cs"/>
              </a:rPr>
              <a:t>1) Brainstorming</a:t>
            </a:r>
            <a:endParaRPr kumimoji="0" lang="fr-FR" sz="3600" b="0" i="0" u="none" strike="noStrike" kern="1200" cap="none" spc="0" normalizeH="0" baseline="0" noProof="0" dirty="0">
              <a:ln>
                <a:noFill/>
              </a:ln>
              <a:solidFill>
                <a:schemeClr val="accent2"/>
              </a:solidFill>
              <a:effectLst/>
              <a:uLnTx/>
              <a:uFillTx/>
              <a:latin typeface="+mj-lt"/>
              <a:ea typeface="+mj-ea"/>
              <a:cs typeface="+mj-cs"/>
            </a:endParaRPr>
          </a:p>
        </p:txBody>
      </p:sp>
      <p:sp>
        <p:nvSpPr>
          <p:cNvPr id="3" name="ZoneTexte 2"/>
          <p:cNvSpPr txBox="1"/>
          <p:nvPr/>
        </p:nvSpPr>
        <p:spPr>
          <a:xfrm>
            <a:off x="550590" y="1134492"/>
            <a:ext cx="9289032" cy="2862322"/>
          </a:xfrm>
          <a:prstGeom prst="rect">
            <a:avLst/>
          </a:prstGeom>
          <a:noFill/>
        </p:spPr>
        <p:txBody>
          <a:bodyPr wrap="square" rtlCol="0">
            <a:spAutoFit/>
          </a:bodyPr>
          <a:lstStyle/>
          <a:p>
            <a:pPr>
              <a:lnSpc>
                <a:spcPct val="150000"/>
              </a:lnSpc>
            </a:pPr>
            <a:r>
              <a:rPr lang="fr-FR" dirty="0" smtClean="0"/>
              <a:t>- L’espace proche du rivage, le périmètre du SMVM et la bande des 50 pas.  </a:t>
            </a:r>
          </a:p>
          <a:p>
            <a:pPr>
              <a:lnSpc>
                <a:spcPct val="150000"/>
              </a:lnSpc>
            </a:pPr>
            <a:r>
              <a:rPr lang="fr-FR" dirty="0" smtClean="0">
                <a:sym typeface="Wingdings" pitchFamily="2" charset="2"/>
              </a:rPr>
              <a:t>      Les définir, </a:t>
            </a:r>
            <a:r>
              <a:rPr lang="fr-FR" dirty="0" smtClean="0"/>
              <a:t>interrelations, types d’aménagement autorisé?</a:t>
            </a:r>
          </a:p>
          <a:p>
            <a:endParaRPr lang="fr-FR" dirty="0" smtClean="0"/>
          </a:p>
          <a:p>
            <a:pPr>
              <a:buFontTx/>
              <a:buChar char="-"/>
            </a:pPr>
            <a:r>
              <a:rPr lang="fr-FR" dirty="0" smtClean="0"/>
              <a:t>Comment </a:t>
            </a:r>
            <a:r>
              <a:rPr lang="fr-FR" dirty="0" smtClean="0"/>
              <a:t>identifier un espace proche du rivage ? Notion de </a:t>
            </a:r>
            <a:r>
              <a:rPr lang="fr-FR" dirty="0" err="1" smtClean="0"/>
              <a:t>co</a:t>
            </a:r>
            <a:r>
              <a:rPr lang="fr-FR" dirty="0" smtClean="0"/>
              <a:t>-visibilité (à partir de quel point ?).</a:t>
            </a:r>
          </a:p>
          <a:p>
            <a:endParaRPr lang="fr-FR" dirty="0" smtClean="0"/>
          </a:p>
          <a:p>
            <a:pPr>
              <a:buFontTx/>
              <a:buChar char="-"/>
            </a:pPr>
            <a:r>
              <a:rPr lang="fr-FR" dirty="0" smtClean="0"/>
              <a:t> Comment anticiper la prise en compte des risques et l’anticipation du recul du trait de côte ?</a:t>
            </a:r>
            <a:endParaRPr lang="fr-FR" dirty="0" smtClean="0"/>
          </a:p>
          <a:p>
            <a:endParaRPr lang="fr-FR"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248709" y="285750"/>
            <a:ext cx="5837766" cy="790575"/>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fr-FR" sz="3600" dirty="0" smtClean="0">
                <a:solidFill>
                  <a:schemeClr val="accent2"/>
                </a:solidFill>
                <a:latin typeface="+mj-lt"/>
                <a:ea typeface="+mj-ea"/>
                <a:cs typeface="+mj-cs"/>
              </a:rPr>
              <a:t>2) Travail en sous groupe</a:t>
            </a:r>
            <a:endParaRPr kumimoji="0" lang="fr-FR" sz="3600" b="0" i="0" u="none" strike="noStrike" kern="1200" cap="none" spc="0" normalizeH="0" baseline="0" noProof="0" dirty="0">
              <a:ln>
                <a:noFill/>
              </a:ln>
              <a:solidFill>
                <a:schemeClr val="accent2"/>
              </a:solidFill>
              <a:effectLst/>
              <a:uLnTx/>
              <a:uFillTx/>
              <a:latin typeface="+mj-lt"/>
              <a:ea typeface="+mj-ea"/>
              <a:cs typeface="+mj-cs"/>
            </a:endParaRPr>
          </a:p>
        </p:txBody>
      </p:sp>
      <p:sp>
        <p:nvSpPr>
          <p:cNvPr id="5" name="ZoneTexte 4"/>
          <p:cNvSpPr txBox="1"/>
          <p:nvPr/>
        </p:nvSpPr>
        <p:spPr>
          <a:xfrm>
            <a:off x="447675" y="1333500"/>
            <a:ext cx="2901756" cy="2585323"/>
          </a:xfrm>
          <a:prstGeom prst="rect">
            <a:avLst/>
          </a:prstGeom>
          <a:noFill/>
        </p:spPr>
        <p:txBody>
          <a:bodyPr wrap="none" rtlCol="0">
            <a:spAutoFit/>
          </a:bodyPr>
          <a:lstStyle/>
          <a:p>
            <a:pPr>
              <a:lnSpc>
                <a:spcPct val="150000"/>
              </a:lnSpc>
            </a:pPr>
            <a:r>
              <a:rPr lang="fr-FR" dirty="0" smtClean="0">
                <a:solidFill>
                  <a:schemeClr val="tx1">
                    <a:lumMod val="75000"/>
                    <a:lumOff val="25000"/>
                  </a:schemeClr>
                </a:solidFill>
                <a:effectLst>
                  <a:outerShdw blurRad="38100" dist="38100" dir="2700000" algn="tl">
                    <a:srgbClr val="000000">
                      <a:alpha val="43137"/>
                    </a:srgbClr>
                  </a:outerShdw>
                </a:effectLst>
              </a:rPr>
              <a:t>Exemple de sites d’études</a:t>
            </a:r>
          </a:p>
          <a:p>
            <a:pPr>
              <a:lnSpc>
                <a:spcPct val="150000"/>
              </a:lnSpc>
              <a:buFontTx/>
              <a:buChar char="-"/>
            </a:pPr>
            <a:r>
              <a:rPr lang="fr-FR" dirty="0" smtClean="0">
                <a:solidFill>
                  <a:schemeClr val="tx1">
                    <a:lumMod val="75000"/>
                    <a:lumOff val="25000"/>
                  </a:schemeClr>
                </a:solidFill>
              </a:rPr>
              <a:t> </a:t>
            </a:r>
            <a:r>
              <a:rPr lang="fr-FR" dirty="0" err="1" smtClean="0">
                <a:solidFill>
                  <a:schemeClr val="tx1">
                    <a:lumMod val="75000"/>
                    <a:lumOff val="25000"/>
                  </a:schemeClr>
                </a:solidFill>
              </a:rPr>
              <a:t>Sainte-Luce</a:t>
            </a:r>
            <a:endParaRPr lang="fr-FR" dirty="0" smtClean="0">
              <a:solidFill>
                <a:schemeClr val="tx1">
                  <a:lumMod val="75000"/>
                  <a:lumOff val="25000"/>
                </a:schemeClr>
              </a:solidFill>
            </a:endParaRPr>
          </a:p>
          <a:p>
            <a:pPr>
              <a:lnSpc>
                <a:spcPct val="150000"/>
              </a:lnSpc>
              <a:buFontTx/>
              <a:buChar char="-"/>
            </a:pPr>
            <a:r>
              <a:rPr lang="fr-FR" dirty="0" smtClean="0">
                <a:solidFill>
                  <a:schemeClr val="tx1">
                    <a:lumMod val="75000"/>
                    <a:lumOff val="25000"/>
                  </a:schemeClr>
                </a:solidFill>
              </a:rPr>
              <a:t> Le Carbet</a:t>
            </a:r>
          </a:p>
          <a:p>
            <a:pPr>
              <a:lnSpc>
                <a:spcPct val="150000"/>
              </a:lnSpc>
              <a:buFontTx/>
              <a:buChar char="-"/>
            </a:pPr>
            <a:r>
              <a:rPr lang="fr-FR" dirty="0" smtClean="0">
                <a:solidFill>
                  <a:schemeClr val="tx1">
                    <a:lumMod val="75000"/>
                    <a:lumOff val="25000"/>
                  </a:schemeClr>
                </a:solidFill>
              </a:rPr>
              <a:t> Trinité </a:t>
            </a:r>
          </a:p>
          <a:p>
            <a:pPr>
              <a:lnSpc>
                <a:spcPct val="150000"/>
              </a:lnSpc>
              <a:buFontTx/>
              <a:buChar char="-"/>
            </a:pPr>
            <a:r>
              <a:rPr lang="fr-FR" dirty="0" smtClean="0">
                <a:solidFill>
                  <a:schemeClr val="tx1">
                    <a:lumMod val="75000"/>
                    <a:lumOff val="25000"/>
                  </a:schemeClr>
                </a:solidFill>
              </a:rPr>
              <a:t> Schœlcher</a:t>
            </a:r>
          </a:p>
          <a:p>
            <a:pPr>
              <a:lnSpc>
                <a:spcPct val="150000"/>
              </a:lnSpc>
              <a:buFontTx/>
              <a:buChar char="-"/>
            </a:pPr>
            <a:r>
              <a:rPr lang="fr-FR" dirty="0" smtClean="0">
                <a:solidFill>
                  <a:schemeClr val="tx1">
                    <a:lumMod val="75000"/>
                    <a:lumOff val="25000"/>
                  </a:schemeClr>
                </a:solidFill>
              </a:rPr>
              <a:t> Cap Nord</a:t>
            </a:r>
            <a:endParaRPr lang="fr-FR" dirty="0">
              <a:solidFill>
                <a:schemeClr val="tx1">
                  <a:lumMod val="75000"/>
                  <a:lumOff val="25000"/>
                </a:schemeClr>
              </a:solidFill>
            </a:endParaRPr>
          </a:p>
        </p:txBody>
      </p:sp>
      <p:sp>
        <p:nvSpPr>
          <p:cNvPr id="6" name="ZoneTexte 5"/>
          <p:cNvSpPr txBox="1"/>
          <p:nvPr/>
        </p:nvSpPr>
        <p:spPr>
          <a:xfrm>
            <a:off x="3943350" y="1323975"/>
            <a:ext cx="4277133" cy="4662815"/>
          </a:xfrm>
          <a:prstGeom prst="rect">
            <a:avLst/>
          </a:prstGeom>
          <a:noFill/>
        </p:spPr>
        <p:txBody>
          <a:bodyPr wrap="none" rtlCol="0">
            <a:spAutoFit/>
          </a:bodyPr>
          <a:lstStyle/>
          <a:p>
            <a:pPr>
              <a:lnSpc>
                <a:spcPct val="150000"/>
              </a:lnSpc>
            </a:pPr>
            <a:r>
              <a:rPr lang="fr-FR" dirty="0" smtClean="0">
                <a:solidFill>
                  <a:schemeClr val="tx1">
                    <a:lumMod val="75000"/>
                    <a:lumOff val="25000"/>
                  </a:schemeClr>
                </a:solidFill>
                <a:effectLst>
                  <a:outerShdw blurRad="38100" dist="38100" dir="2700000" algn="tl">
                    <a:srgbClr val="000000">
                      <a:alpha val="43137"/>
                    </a:srgbClr>
                  </a:outerShdw>
                </a:effectLst>
              </a:rPr>
              <a:t>Supports</a:t>
            </a:r>
          </a:p>
          <a:p>
            <a:pPr>
              <a:lnSpc>
                <a:spcPct val="150000"/>
              </a:lnSpc>
              <a:buFontTx/>
              <a:buChar char="-"/>
            </a:pPr>
            <a:r>
              <a:rPr lang="fr-FR" dirty="0" smtClean="0">
                <a:solidFill>
                  <a:schemeClr val="tx1">
                    <a:lumMod val="75000"/>
                    <a:lumOff val="25000"/>
                  </a:schemeClr>
                </a:solidFill>
              </a:rPr>
              <a:t> Carte IGN</a:t>
            </a:r>
          </a:p>
          <a:p>
            <a:pPr>
              <a:lnSpc>
                <a:spcPct val="150000"/>
              </a:lnSpc>
              <a:buFontTx/>
              <a:buChar char="-"/>
            </a:pPr>
            <a:r>
              <a:rPr lang="fr-FR" dirty="0" smtClean="0">
                <a:solidFill>
                  <a:schemeClr val="tx1">
                    <a:lumMod val="75000"/>
                    <a:lumOff val="25000"/>
                  </a:schemeClr>
                </a:solidFill>
              </a:rPr>
              <a:t> Ortho Photo / cadastre</a:t>
            </a:r>
          </a:p>
          <a:p>
            <a:pPr>
              <a:lnSpc>
                <a:spcPct val="150000"/>
              </a:lnSpc>
              <a:buFontTx/>
              <a:buChar char="-"/>
            </a:pPr>
            <a:r>
              <a:rPr lang="fr-FR" dirty="0" smtClean="0">
                <a:solidFill>
                  <a:schemeClr val="tx1">
                    <a:lumMod val="75000"/>
                    <a:lumOff val="25000"/>
                  </a:schemeClr>
                </a:solidFill>
              </a:rPr>
              <a:t> Carte du SAR-SMVM de la commune</a:t>
            </a:r>
          </a:p>
          <a:p>
            <a:pPr>
              <a:lnSpc>
                <a:spcPct val="150000"/>
              </a:lnSpc>
              <a:buFontTx/>
              <a:buChar char="-"/>
            </a:pPr>
            <a:r>
              <a:rPr lang="fr-FR" dirty="0" smtClean="0">
                <a:solidFill>
                  <a:schemeClr val="tx1">
                    <a:lumMod val="75000"/>
                    <a:lumOff val="25000"/>
                  </a:schemeClr>
                </a:solidFill>
              </a:rPr>
              <a:t> PPRN</a:t>
            </a:r>
          </a:p>
          <a:p>
            <a:pPr>
              <a:lnSpc>
                <a:spcPct val="150000"/>
              </a:lnSpc>
              <a:buFontTx/>
              <a:buChar char="-"/>
            </a:pPr>
            <a:r>
              <a:rPr lang="fr-FR" dirty="0" smtClean="0">
                <a:solidFill>
                  <a:schemeClr val="tx1">
                    <a:lumMod val="75000"/>
                    <a:lumOff val="25000"/>
                  </a:schemeClr>
                </a:solidFill>
              </a:rPr>
              <a:t> Occupation du sol </a:t>
            </a:r>
          </a:p>
          <a:p>
            <a:pPr>
              <a:lnSpc>
                <a:spcPct val="150000"/>
              </a:lnSpc>
              <a:buFontTx/>
              <a:buChar char="-"/>
            </a:pPr>
            <a:r>
              <a:rPr lang="fr-FR" dirty="0" smtClean="0">
                <a:solidFill>
                  <a:schemeClr val="tx1">
                    <a:lumMod val="75000"/>
                    <a:lumOff val="25000"/>
                  </a:schemeClr>
                </a:solidFill>
              </a:rPr>
              <a:t> protections réglementaires </a:t>
            </a:r>
          </a:p>
          <a:p>
            <a:pPr>
              <a:lnSpc>
                <a:spcPct val="150000"/>
              </a:lnSpc>
              <a:buFontTx/>
              <a:buChar char="-"/>
            </a:pPr>
            <a:r>
              <a:rPr lang="fr-FR" dirty="0" smtClean="0">
                <a:solidFill>
                  <a:schemeClr val="tx1">
                    <a:lumMod val="75000"/>
                    <a:lumOff val="25000"/>
                  </a:schemeClr>
                </a:solidFill>
              </a:rPr>
              <a:t>Carte des zones U / UD /N des 50 pas</a:t>
            </a:r>
          </a:p>
          <a:p>
            <a:pPr>
              <a:lnSpc>
                <a:spcPct val="150000"/>
              </a:lnSpc>
              <a:buFontTx/>
              <a:buChar char="-"/>
            </a:pPr>
            <a:r>
              <a:rPr lang="fr-FR" dirty="0" smtClean="0">
                <a:solidFill>
                  <a:schemeClr val="tx1">
                    <a:lumMod val="75000"/>
                    <a:lumOff val="25000"/>
                  </a:schemeClr>
                </a:solidFill>
              </a:rPr>
              <a:t> PLU / carte des PADD / DOO</a:t>
            </a:r>
          </a:p>
          <a:p>
            <a:pPr>
              <a:lnSpc>
                <a:spcPct val="150000"/>
              </a:lnSpc>
              <a:buFontTx/>
              <a:buChar char="-"/>
            </a:pPr>
            <a:r>
              <a:rPr lang="fr-FR" dirty="0" smtClean="0">
                <a:solidFill>
                  <a:schemeClr val="tx1">
                    <a:lumMod val="75000"/>
                    <a:lumOff val="25000"/>
                  </a:schemeClr>
                </a:solidFill>
              </a:rPr>
              <a:t> Photos</a:t>
            </a:r>
          </a:p>
          <a:p>
            <a:pPr>
              <a:lnSpc>
                <a:spcPct val="150000"/>
              </a:lnSpc>
              <a:buFontTx/>
              <a:buChar char="-"/>
            </a:pPr>
            <a:endParaRPr lang="fr-FR" dirty="0">
              <a:solidFill>
                <a:schemeClr val="tx1">
                  <a:lumMod val="75000"/>
                  <a:lumOff val="25000"/>
                </a:schemeClr>
              </a:solidFill>
            </a:endParaRPr>
          </a:p>
        </p:txBody>
      </p:sp>
      <p:sp>
        <p:nvSpPr>
          <p:cNvPr id="7" name="ZoneTexte 6"/>
          <p:cNvSpPr txBox="1"/>
          <p:nvPr/>
        </p:nvSpPr>
        <p:spPr>
          <a:xfrm>
            <a:off x="8410575" y="1266825"/>
            <a:ext cx="1404552" cy="1338828"/>
          </a:xfrm>
          <a:prstGeom prst="rect">
            <a:avLst/>
          </a:prstGeom>
          <a:noFill/>
        </p:spPr>
        <p:txBody>
          <a:bodyPr wrap="none" rtlCol="0">
            <a:spAutoFit/>
          </a:bodyPr>
          <a:lstStyle/>
          <a:p>
            <a:pPr>
              <a:lnSpc>
                <a:spcPct val="150000"/>
              </a:lnSpc>
            </a:pPr>
            <a:r>
              <a:rPr lang="fr-FR" dirty="0" smtClean="0">
                <a:solidFill>
                  <a:schemeClr val="tx1">
                    <a:lumMod val="75000"/>
                    <a:lumOff val="25000"/>
                  </a:schemeClr>
                </a:solidFill>
                <a:effectLst>
                  <a:outerShdw blurRad="38100" dist="38100" dir="2700000" algn="tl">
                    <a:srgbClr val="000000">
                      <a:alpha val="43137"/>
                    </a:srgbClr>
                  </a:outerShdw>
                </a:effectLst>
              </a:rPr>
              <a:t>Accessoires</a:t>
            </a:r>
          </a:p>
          <a:p>
            <a:pPr>
              <a:lnSpc>
                <a:spcPct val="150000"/>
              </a:lnSpc>
            </a:pPr>
            <a:r>
              <a:rPr lang="fr-FR" dirty="0" smtClean="0">
                <a:solidFill>
                  <a:schemeClr val="tx1">
                    <a:lumMod val="75000"/>
                    <a:lumOff val="25000"/>
                  </a:schemeClr>
                </a:solidFill>
              </a:rPr>
              <a:t>- Marqueurs</a:t>
            </a:r>
          </a:p>
          <a:p>
            <a:pPr>
              <a:lnSpc>
                <a:spcPct val="150000"/>
              </a:lnSpc>
              <a:buFontTx/>
              <a:buChar char="-"/>
            </a:pPr>
            <a:r>
              <a:rPr lang="fr-FR" dirty="0" smtClean="0">
                <a:solidFill>
                  <a:schemeClr val="tx1">
                    <a:lumMod val="75000"/>
                    <a:lumOff val="25000"/>
                  </a:schemeClr>
                </a:solidFill>
              </a:rPr>
              <a:t> Crayons</a:t>
            </a:r>
          </a:p>
        </p:txBody>
      </p:sp>
      <p:cxnSp>
        <p:nvCxnSpPr>
          <p:cNvPr id="8" name="Connecteur droit 7"/>
          <p:cNvCxnSpPr/>
          <p:nvPr/>
        </p:nvCxnSpPr>
        <p:spPr>
          <a:xfrm>
            <a:off x="3600450" y="1266825"/>
            <a:ext cx="46484" cy="433216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8143875" y="1343025"/>
            <a:ext cx="39563" cy="403993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982638" y="5743004"/>
            <a:ext cx="7787709" cy="830997"/>
          </a:xfrm>
          <a:prstGeom prst="rect">
            <a:avLst/>
          </a:prstGeom>
          <a:noFill/>
        </p:spPr>
        <p:txBody>
          <a:bodyPr wrap="none" rtlCol="0">
            <a:spAutoFit/>
          </a:bodyPr>
          <a:lstStyle/>
          <a:p>
            <a:r>
              <a:rPr lang="fr-FR" sz="2400" dirty="0" smtClean="0">
                <a:solidFill>
                  <a:schemeClr val="tx1">
                    <a:lumMod val="75000"/>
                    <a:lumOff val="25000"/>
                  </a:schemeClr>
                </a:solidFill>
              </a:rPr>
              <a:t>Définir le périmètres des différentes zones sur la carte</a:t>
            </a:r>
          </a:p>
          <a:p>
            <a:r>
              <a:rPr lang="fr-FR" sz="2400" dirty="0" smtClean="0">
                <a:solidFill>
                  <a:schemeClr val="tx1">
                    <a:lumMod val="75000"/>
                    <a:lumOff val="25000"/>
                  </a:schemeClr>
                </a:solidFill>
              </a:rPr>
              <a:t>Justifiez vos choix</a:t>
            </a:r>
            <a:endParaRPr lang="fr-FR" sz="2400" dirty="0">
              <a:solidFill>
                <a:schemeClr val="tx1">
                  <a:lumMod val="75000"/>
                  <a:lumOff val="2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391584" y="1217615"/>
            <a:ext cx="8596668" cy="1335086"/>
          </a:xfrm>
        </p:spPr>
        <p:txBody>
          <a:bodyPr/>
          <a:lstStyle/>
          <a:p>
            <a:pPr>
              <a:buNone/>
            </a:pPr>
            <a:r>
              <a:rPr lang="fr-FR" dirty="0" smtClean="0"/>
              <a:t>Présentation </a:t>
            </a:r>
            <a:r>
              <a:rPr lang="fr-FR" dirty="0"/>
              <a:t>des cartographies / </a:t>
            </a:r>
            <a:r>
              <a:rPr lang="fr-FR" dirty="0" smtClean="0"/>
              <a:t>schémas </a:t>
            </a:r>
            <a:r>
              <a:rPr lang="fr-FR" dirty="0"/>
              <a:t>et justification des choix</a:t>
            </a:r>
          </a:p>
          <a:p>
            <a:pPr>
              <a:buNone/>
            </a:pPr>
            <a:r>
              <a:rPr lang="fr-FR" dirty="0" smtClean="0"/>
              <a:t>Réaction </a:t>
            </a:r>
            <a:r>
              <a:rPr lang="fr-FR" dirty="0"/>
              <a:t>des participants à la suite de chaque présentation</a:t>
            </a:r>
          </a:p>
        </p:txBody>
      </p:sp>
      <p:sp>
        <p:nvSpPr>
          <p:cNvPr id="5" name="Titre 1"/>
          <p:cNvSpPr txBox="1">
            <a:spLocks/>
          </p:cNvSpPr>
          <p:nvPr/>
        </p:nvSpPr>
        <p:spPr>
          <a:xfrm>
            <a:off x="248709" y="285750"/>
            <a:ext cx="5837766" cy="790575"/>
          </a:xfrm>
          <a:prstGeom prst="rect">
            <a:avLst/>
          </a:prstGeom>
        </p:spPr>
        <p:txBody>
          <a:bodyPr vert="horz" lIns="91440" tIns="45720" rIns="91440" bIns="45720" rtlCol="0" anchor="t">
            <a:normAutofit/>
          </a:bodyPr>
          <a:lstStyle/>
          <a:p>
            <a:pPr>
              <a:spcBef>
                <a:spcPct val="0"/>
              </a:spcBef>
            </a:pPr>
            <a:r>
              <a:rPr lang="fr-FR" sz="3600" dirty="0" smtClean="0">
                <a:solidFill>
                  <a:schemeClr val="accent2"/>
                </a:solidFill>
                <a:ea typeface="+mj-ea"/>
                <a:cs typeface="+mj-cs"/>
              </a:rPr>
              <a:t>3) Restitution par groupe </a:t>
            </a:r>
            <a:endParaRPr kumimoji="0" lang="fr-FR" sz="3600" b="0" i="0" u="none" strike="noStrike" kern="1200" cap="none" spc="0" normalizeH="0" baseline="0" noProof="0" dirty="0">
              <a:ln>
                <a:noFill/>
              </a:ln>
              <a:solidFill>
                <a:schemeClr val="accent2"/>
              </a:solidFill>
              <a:effectLst/>
              <a:uLnTx/>
              <a:uFillTx/>
              <a:latin typeface="+mj-lt"/>
              <a:ea typeface="+mj-ea"/>
              <a:cs typeface="+mj-cs"/>
            </a:endParaRPr>
          </a:p>
        </p:txBody>
      </p:sp>
      <p:sp>
        <p:nvSpPr>
          <p:cNvPr id="6" name="Titre 1"/>
          <p:cNvSpPr>
            <a:spLocks noGrp="1"/>
          </p:cNvSpPr>
          <p:nvPr>
            <p:ph type="title"/>
          </p:nvPr>
        </p:nvSpPr>
        <p:spPr>
          <a:xfrm>
            <a:off x="262558" y="3438748"/>
            <a:ext cx="8596668" cy="1320800"/>
          </a:xfrm>
        </p:spPr>
        <p:txBody>
          <a:bodyPr/>
          <a:lstStyle/>
          <a:p>
            <a:r>
              <a:rPr lang="fr-FR" dirty="0">
                <a:solidFill>
                  <a:schemeClr val="accent2"/>
                </a:solidFill>
              </a:rPr>
              <a:t>4) Synthèse des animateurs </a:t>
            </a:r>
          </a:p>
        </p:txBody>
      </p:sp>
    </p:spTree>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0B5AB586-D108-4FC1-8368-649FE654B894}"/>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547</TotalTime>
  <Words>602</Words>
  <Application>Microsoft Office PowerPoint</Application>
  <PresentationFormat>Personnalisé</PresentationFormat>
  <Paragraphs>69</Paragraphs>
  <Slides>8</Slides>
  <Notes>0</Notes>
  <HiddenSlides>0</HiddenSlides>
  <MMClips>0</MMClips>
  <ScaleCrop>false</ScaleCrop>
  <HeadingPairs>
    <vt:vector size="4" baseType="variant">
      <vt:variant>
        <vt:lpstr>Thème</vt:lpstr>
      </vt:variant>
      <vt:variant>
        <vt:i4>2</vt:i4>
      </vt:variant>
      <vt:variant>
        <vt:lpstr>Titres des diapositives</vt:lpstr>
      </vt:variant>
      <vt:variant>
        <vt:i4>8</vt:i4>
      </vt:variant>
    </vt:vector>
  </HeadingPairs>
  <TitlesOfParts>
    <vt:vector size="10" baseType="lpstr">
      <vt:lpstr>Thème Office</vt:lpstr>
      <vt:lpstr>Facette</vt:lpstr>
      <vt:lpstr>Atelier N°2</vt:lpstr>
      <vt:lpstr>Diapositive 2</vt:lpstr>
      <vt:lpstr>Diapositive 3</vt:lpstr>
      <vt:lpstr>Diapositive 4</vt:lpstr>
      <vt:lpstr>Diapositive 5</vt:lpstr>
      <vt:lpstr>Diapositive 6</vt:lpstr>
      <vt:lpstr>Diapositive 7</vt:lpstr>
      <vt:lpstr>4) Synthèse des animateurs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Atelier N°2</dc:title>
  <dc:creator>Maxime ADEM</dc:creator>
  <cp:lastModifiedBy>malost</cp:lastModifiedBy>
  <cp:revision>61</cp:revision>
  <dcterms:created xsi:type="dcterms:W3CDTF">2017-03-08T14:58:27Z</dcterms:created>
  <dcterms:modified xsi:type="dcterms:W3CDTF">2017-03-28T14:03:11Z</dcterms:modified>
</cp:coreProperties>
</file>