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17"/>
  </p:handoutMasterIdLst>
  <p:sldIdLst>
    <p:sldId id="256" r:id="rId3"/>
    <p:sldId id="264" r:id="rId4"/>
    <p:sldId id="258" r:id="rId5"/>
    <p:sldId id="257" r:id="rId6"/>
    <p:sldId id="266" r:id="rId7"/>
    <p:sldId id="260" r:id="rId8"/>
    <p:sldId id="261" r:id="rId9"/>
    <p:sldId id="262" r:id="rId10"/>
    <p:sldId id="267" r:id="rId11"/>
    <p:sldId id="268" r:id="rId12"/>
    <p:sldId id="265" r:id="rId13"/>
    <p:sldId id="269" r:id="rId14"/>
    <p:sldId id="270" r:id="rId15"/>
    <p:sldId id="263" r:id="rId16"/>
  </p:sldIdLst>
  <p:sldSz cx="12190413" cy="702151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80" y="-168"/>
      </p:cViewPr>
      <p:guideLst>
        <p:guide orient="horz" pos="2212"/>
        <p:guide pos="384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B98A7D22-8FE5-4AE4-ACD0-69F7D6FD0A41}" type="datetimeFigureOut">
              <a:rPr lang="fr-FR" smtClean="0"/>
              <a:pPr/>
              <a:t>29/03/2017</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D4D60960-C3EB-4040-8BA1-FB365130F191}"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282" y="2181224"/>
            <a:ext cx="10361851" cy="150507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828563" y="3978857"/>
            <a:ext cx="8533289" cy="17943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8050" y="281187"/>
            <a:ext cx="2742843" cy="5991041"/>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609522" y="281187"/>
            <a:ext cx="8025355" cy="599104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15"/>
          <p:cNvGrpSpPr/>
          <p:nvPr/>
        </p:nvGrpSpPr>
        <p:grpSpPr>
          <a:xfrm>
            <a:off x="1" y="-8666"/>
            <a:ext cx="12190413" cy="7030182"/>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873" y="2461867"/>
            <a:ext cx="7765926" cy="1685555"/>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6873" y="4147419"/>
            <a:ext cx="7765926" cy="1123052"/>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solidFill>
                  <a:prstClr val="black">
                    <a:tint val="75000"/>
                  </a:prstClr>
                </a:solidFill>
              </a:rPr>
              <a:pPr/>
              <a:t>3/29/2017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9954A3-9DFD-4C44-94BA-B95130A3BA1C}"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248" y="2765265"/>
            <a:ext cx="8595549" cy="1870132"/>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248" y="4635395"/>
            <a:ext cx="8595549" cy="880914"/>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248" y="2212104"/>
            <a:ext cx="4183491" cy="39733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309" y="2212105"/>
            <a:ext cx="4183491" cy="39733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3/29/2017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661" y="2212510"/>
            <a:ext cx="4185078" cy="59000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661" y="2802511"/>
            <a:ext cx="4185078" cy="3382896"/>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7723" y="2212510"/>
            <a:ext cx="4185075" cy="59000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7724" y="2802511"/>
            <a:ext cx="4185073" cy="3382896"/>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3/29/2017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248" y="624136"/>
            <a:ext cx="8595549" cy="1352291"/>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3/29/2017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3/29/2017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245" y="1534336"/>
            <a:ext cx="3854026" cy="1308949"/>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59843" y="527203"/>
            <a:ext cx="4512954" cy="565820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245" y="2843284"/>
            <a:ext cx="3854026" cy="264606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3/29/2017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248" y="4915061"/>
            <a:ext cx="8595548" cy="580251"/>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248" y="624136"/>
            <a:ext cx="8595549" cy="3937411"/>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248" y="5495310"/>
            <a:ext cx="8595548" cy="690095"/>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3/29/2017</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248" y="624134"/>
            <a:ext cx="8595549" cy="3484751"/>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248" y="4576986"/>
            <a:ext cx="8595549" cy="1608419"/>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215" y="624134"/>
            <a:ext cx="8093081" cy="3094667"/>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5963" y="3718801"/>
            <a:ext cx="7223584" cy="390084"/>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248" y="4576986"/>
            <a:ext cx="8595549" cy="1608419"/>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
        <p:nvSpPr>
          <p:cNvPr id="24" name="TextBox 23"/>
          <p:cNvSpPr txBox="1"/>
          <p:nvPr/>
        </p:nvSpPr>
        <p:spPr>
          <a:xfrm>
            <a:off x="541800" y="809223"/>
            <a:ext cx="609521" cy="598719"/>
          </a:xfrm>
          <a:prstGeom prst="rect">
            <a:avLst/>
          </a:prstGeom>
        </p:spPr>
        <p:txBody>
          <a:bodyPr vert="horz" lIns="91440" tIns="45720" rIns="91440" bIns="45720" rtlCol="0" anchor="ctr">
            <a:noAutofit/>
          </a:bodyPr>
          <a:lstStyle/>
          <a:p>
            <a:pPr defTabSz="457200"/>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1855" y="2955380"/>
            <a:ext cx="609521" cy="598719"/>
          </a:xfrm>
          <a:prstGeom prst="rect">
            <a:avLst/>
          </a:prstGeom>
        </p:spPr>
        <p:txBody>
          <a:bodyPr vert="horz" lIns="91440" tIns="45720" rIns="91440" bIns="45720" rtlCol="0" anchor="ctr">
            <a:noAutofit/>
          </a:bodyPr>
          <a:lstStyle/>
          <a:p>
            <a:pPr defTabSz="457200"/>
            <a:r>
              <a:rPr lang="en-US" sz="8000" dirty="0">
                <a:ln w="3175" cmpd="sng">
                  <a:noFill/>
                </a:ln>
                <a:solidFill>
                  <a:srgbClr val="5FCBEF">
                    <a:lumMod val="60000"/>
                    <a:lumOff val="40000"/>
                  </a:srgbClr>
                </a:solidFill>
                <a:latin typeface="Arial"/>
              </a:rPr>
              <a: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248" y="1978054"/>
            <a:ext cx="8595549" cy="2657343"/>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248" y="4635395"/>
            <a:ext cx="8595549" cy="1550010"/>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215" y="624134"/>
            <a:ext cx="8093081" cy="3094667"/>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246" y="4108885"/>
            <a:ext cx="8595552" cy="526509"/>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248" y="4635395"/>
            <a:ext cx="8595549" cy="1550010"/>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
        <p:nvSpPr>
          <p:cNvPr id="24" name="TextBox 23"/>
          <p:cNvSpPr txBox="1"/>
          <p:nvPr/>
        </p:nvSpPr>
        <p:spPr>
          <a:xfrm>
            <a:off x="541800" y="809223"/>
            <a:ext cx="609521" cy="598719"/>
          </a:xfrm>
          <a:prstGeom prst="rect">
            <a:avLst/>
          </a:prstGeom>
        </p:spPr>
        <p:txBody>
          <a:bodyPr vert="horz" lIns="91440" tIns="45720" rIns="91440" bIns="45720" rtlCol="0" anchor="ctr">
            <a:noAutofit/>
          </a:bodyPr>
          <a:lstStyle/>
          <a:p>
            <a:pPr defTabSz="457200"/>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1855" y="2955380"/>
            <a:ext cx="609521" cy="598719"/>
          </a:xfrm>
          <a:prstGeom prst="rect">
            <a:avLst/>
          </a:prstGeom>
        </p:spPr>
        <p:txBody>
          <a:bodyPr vert="horz" lIns="91440" tIns="45720" rIns="91440" bIns="45720" rtlCol="0" anchor="ctr">
            <a:noAutofit/>
          </a:bodyPr>
          <a:lstStyle/>
          <a:p>
            <a:pPr defTabSz="457200"/>
            <a:r>
              <a:rPr lang="en-US" sz="8000" dirty="0">
                <a:ln w="3175" cmpd="sng">
                  <a:noFill/>
                </a:ln>
                <a:solidFill>
                  <a:srgbClr val="5FCBEF">
                    <a:lumMod val="60000"/>
                    <a:lumOff val="40000"/>
                  </a:srgbClr>
                </a:solidFill>
                <a:latin typeface="Arial"/>
              </a:rPr>
              <a: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13" y="624134"/>
            <a:ext cx="8587085" cy="3094667"/>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246" y="4108885"/>
            <a:ext cx="8595552" cy="526509"/>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248" y="4635395"/>
            <a:ext cx="8595549" cy="1550010"/>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3/29/2017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6640" y="624136"/>
            <a:ext cx="1304573" cy="5376659"/>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248" y="624135"/>
            <a:ext cx="7059232" cy="537665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2960" y="4511974"/>
            <a:ext cx="10361851" cy="1394550"/>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962960" y="2976019"/>
            <a:ext cx="10361851" cy="15359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609522" y="1638354"/>
            <a:ext cx="5384099" cy="4633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96794" y="1638354"/>
            <a:ext cx="5384099" cy="4633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29/03/2017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609522" y="1571715"/>
            <a:ext cx="5386216" cy="655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522" y="2226730"/>
            <a:ext cx="5386216"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92564" y="1571715"/>
            <a:ext cx="5388332" cy="655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2564" y="2226730"/>
            <a:ext cx="5388332"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29/03/2017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29/03/2017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29/03/2017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524" y="279560"/>
            <a:ext cx="4010562" cy="1189757"/>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4766116" y="279564"/>
            <a:ext cx="6814781" cy="59926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609524" y="1469320"/>
            <a:ext cx="4010562" cy="4802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29/03/2017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406" y="4915061"/>
            <a:ext cx="7314248" cy="580251"/>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2389406" y="627385"/>
            <a:ext cx="7314248" cy="4212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2389406" y="5495312"/>
            <a:ext cx="7314248" cy="8240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29/03/2017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521" y="281186"/>
            <a:ext cx="10971372" cy="1170252"/>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609521" y="1638354"/>
            <a:ext cx="10971372" cy="4633874"/>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609520" y="6507904"/>
            <a:ext cx="2844430" cy="373831"/>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29/03/2017</a:t>
            </a:fld>
            <a:endParaRPr lang="fr-BE"/>
          </a:p>
        </p:txBody>
      </p:sp>
      <p:sp>
        <p:nvSpPr>
          <p:cNvPr id="5" name="Espace réservé du pied de page 4"/>
          <p:cNvSpPr>
            <a:spLocks noGrp="1"/>
          </p:cNvSpPr>
          <p:nvPr>
            <p:ph type="ftr" sz="quarter" idx="3"/>
          </p:nvPr>
        </p:nvSpPr>
        <p:spPr>
          <a:xfrm>
            <a:off x="4165059" y="6507904"/>
            <a:ext cx="3860297" cy="37383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736463" y="6507904"/>
            <a:ext cx="2844430" cy="373831"/>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43"/>
          <p:cNvGrpSpPr/>
          <p:nvPr/>
        </p:nvGrpSpPr>
        <p:grpSpPr>
          <a:xfrm>
            <a:off x="1" y="-8666"/>
            <a:ext cx="12190413" cy="7030182"/>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248" y="624136"/>
            <a:ext cx="8595549" cy="1352291"/>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248" y="2212105"/>
            <a:ext cx="8595549" cy="397330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4197" y="6185406"/>
            <a:ext cx="911821" cy="37383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3/29/2017</a:t>
            </a:fld>
            <a:endParaRPr lang="en-US" dirty="0">
              <a:solidFill>
                <a:prstClr val="black">
                  <a:tint val="75000"/>
                </a:prstClr>
              </a:solidFill>
            </a:endParaRPr>
          </a:p>
        </p:txBody>
      </p:sp>
      <p:sp>
        <p:nvSpPr>
          <p:cNvPr id="5" name="Footer Placeholder 4"/>
          <p:cNvSpPr>
            <a:spLocks noGrp="1"/>
          </p:cNvSpPr>
          <p:nvPr>
            <p:ph type="ftr" sz="quarter" idx="3"/>
          </p:nvPr>
        </p:nvSpPr>
        <p:spPr>
          <a:xfrm>
            <a:off x="677249" y="6185406"/>
            <a:ext cx="6296792" cy="373831"/>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89547" y="6185406"/>
            <a:ext cx="683250" cy="373831"/>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5FCBEF"/>
                </a:solidFill>
              </a:rPr>
              <a:pPr defTabSz="457200"/>
              <a:t>‹N°›</a:t>
            </a:fld>
            <a:endParaRPr lang="en-US" dirty="0">
              <a:solidFill>
                <a:srgbClr val="5FCBE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legifrance.gouv.fr/affichCodeArticle.do?cidTexte=LEGITEXT000006074075&amp;idArticle=LEGIARTI000031210478&amp;dateTexte=&amp;categorieLien=cid"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t="-60000" b="-100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944959" y="4086134"/>
            <a:ext cx="7765926" cy="948729"/>
          </a:xfrm>
        </p:spPr>
        <p:txBody>
          <a:bodyPr/>
          <a:lstStyle/>
          <a:p>
            <a:r>
              <a:rPr lang="fr-FR" dirty="0">
                <a:solidFill>
                  <a:schemeClr val="accent2"/>
                </a:solidFill>
              </a:rPr>
              <a:t>Atelier </a:t>
            </a:r>
            <a:r>
              <a:rPr lang="fr-FR" dirty="0" smtClean="0">
                <a:solidFill>
                  <a:schemeClr val="accent2"/>
                </a:solidFill>
              </a:rPr>
              <a:t>N°3</a:t>
            </a:r>
            <a:endParaRPr lang="fr-FR" dirty="0">
              <a:solidFill>
                <a:schemeClr val="accent2"/>
              </a:solidFill>
            </a:endParaRPr>
          </a:p>
        </p:txBody>
      </p:sp>
      <p:sp>
        <p:nvSpPr>
          <p:cNvPr id="3" name="Sous-titre 2"/>
          <p:cNvSpPr>
            <a:spLocks noGrp="1"/>
          </p:cNvSpPr>
          <p:nvPr>
            <p:ph type="subTitle" idx="1"/>
          </p:nvPr>
        </p:nvSpPr>
        <p:spPr>
          <a:xfrm>
            <a:off x="2944959" y="5034862"/>
            <a:ext cx="7765926" cy="708142"/>
          </a:xfrm>
        </p:spPr>
        <p:txBody>
          <a:bodyPr>
            <a:normAutofit fontScale="92500" lnSpcReduction="20000"/>
          </a:bodyPr>
          <a:lstStyle/>
          <a:p>
            <a:r>
              <a:rPr lang="fr-FR" sz="2000" dirty="0" smtClean="0">
                <a:solidFill>
                  <a:schemeClr val="tx1"/>
                </a:solidFill>
              </a:rPr>
              <a:t>Comment préserver le littoral ?</a:t>
            </a:r>
          </a:p>
          <a:p>
            <a:r>
              <a:rPr lang="fr-FR" sz="2000" dirty="0" smtClean="0">
                <a:solidFill>
                  <a:schemeClr val="tx1"/>
                </a:solidFill>
              </a:rPr>
              <a:t> Espaces à identifier, localiser et protéger</a:t>
            </a:r>
            <a:endParaRPr lang="fr-FR" sz="2000" dirty="0">
              <a:solidFill>
                <a:schemeClr val="tx1"/>
              </a:solidFill>
            </a:endParaRPr>
          </a:p>
        </p:txBody>
      </p:sp>
      <p:pic>
        <p:nvPicPr>
          <p:cNvPr id="1026" name="Picture 2" descr="C:\Users\ademma\Desktop\index.png"/>
          <p:cNvPicPr>
            <a:picLocks noChangeAspect="1" noChangeArrowheads="1"/>
          </p:cNvPicPr>
          <p:nvPr/>
        </p:nvPicPr>
        <p:blipFill>
          <a:blip r:embed="rId3" cstate="print"/>
          <a:srcRect/>
          <a:stretch>
            <a:fillRect/>
          </a:stretch>
        </p:blipFill>
        <p:spPr bwMode="auto">
          <a:xfrm>
            <a:off x="209525" y="5802502"/>
            <a:ext cx="1028566" cy="1053227"/>
          </a:xfrm>
          <a:prstGeom prst="rect">
            <a:avLst/>
          </a:prstGeom>
          <a:noFill/>
        </p:spPr>
      </p:pic>
      <p:pic>
        <p:nvPicPr>
          <p:cNvPr id="1027" name="Picture 3" descr="P:\INTERSCOT SAR\interscot 2017 loi littoral\affiche formation 30 mars 2017\logo CNFPT.jpg"/>
          <p:cNvPicPr>
            <a:picLocks noChangeAspect="1" noChangeArrowheads="1"/>
          </p:cNvPicPr>
          <p:nvPr/>
        </p:nvPicPr>
        <p:blipFill>
          <a:blip r:embed="rId4" cstate="print"/>
          <a:srcRect/>
          <a:stretch>
            <a:fillRect/>
          </a:stretch>
        </p:blipFill>
        <p:spPr bwMode="auto">
          <a:xfrm>
            <a:off x="3623797" y="5812254"/>
            <a:ext cx="976184" cy="1072732"/>
          </a:xfrm>
          <a:prstGeom prst="rect">
            <a:avLst/>
          </a:prstGeom>
          <a:noFill/>
        </p:spPr>
      </p:pic>
      <p:pic>
        <p:nvPicPr>
          <p:cNvPr id="1028" name="Picture 4" descr="P:\INTERSCOT SAR\interscot 2017 loi littoral\affiche formation 30 mars 2017\logo DEAL.jpg"/>
          <p:cNvPicPr>
            <a:picLocks noChangeAspect="1" noChangeArrowheads="1"/>
          </p:cNvPicPr>
          <p:nvPr/>
        </p:nvPicPr>
        <p:blipFill>
          <a:blip r:embed="rId5" cstate="print"/>
          <a:srcRect/>
          <a:stretch>
            <a:fillRect/>
          </a:stretch>
        </p:blipFill>
        <p:spPr bwMode="auto">
          <a:xfrm>
            <a:off x="1393048" y="5792754"/>
            <a:ext cx="968851" cy="1077608"/>
          </a:xfrm>
          <a:prstGeom prst="rect">
            <a:avLst/>
          </a:prstGeom>
          <a:noFill/>
        </p:spPr>
      </p:pic>
      <p:pic>
        <p:nvPicPr>
          <p:cNvPr id="1029" name="Picture 5" descr="P:\INTERSCOT SAR\interscot 2017 loi littoral\affiche formation 30 mars 2017\logo interscot.jpg"/>
          <p:cNvPicPr>
            <a:picLocks noChangeAspect="1" noChangeArrowheads="1"/>
          </p:cNvPicPr>
          <p:nvPr/>
        </p:nvPicPr>
        <p:blipFill>
          <a:blip r:embed="rId6" cstate="print"/>
          <a:srcRect/>
          <a:stretch>
            <a:fillRect/>
          </a:stretch>
        </p:blipFill>
        <p:spPr bwMode="auto">
          <a:xfrm>
            <a:off x="2514277" y="5810128"/>
            <a:ext cx="957138" cy="1060230"/>
          </a:xfrm>
          <a:prstGeom prst="rect">
            <a:avLst/>
          </a:prstGeom>
          <a:noFill/>
        </p:spPr>
      </p:pic>
      <p:pic>
        <p:nvPicPr>
          <p:cNvPr id="1030" name="Picture 6" descr="P:\INTERSCOT SAR\interscot 2017 loi littoral\affiche formation 30 mars 2017\logo medde.jpg"/>
          <p:cNvPicPr>
            <a:picLocks noChangeAspect="1" noChangeArrowheads="1"/>
          </p:cNvPicPr>
          <p:nvPr/>
        </p:nvPicPr>
        <p:blipFill>
          <a:blip r:embed="rId7" cstate="print"/>
          <a:srcRect/>
          <a:stretch>
            <a:fillRect/>
          </a:stretch>
        </p:blipFill>
        <p:spPr bwMode="auto">
          <a:xfrm>
            <a:off x="4761885" y="5812253"/>
            <a:ext cx="895234" cy="1080858"/>
          </a:xfrm>
          <a:prstGeom prst="rect">
            <a:avLst/>
          </a:prstGeom>
          <a:noFill/>
        </p:spPr>
      </p:pic>
    </p:spTree>
    <p:extLst>
      <p:ext uri="{BB962C8B-B14F-4D97-AF65-F5344CB8AC3E}">
        <p14:creationId xmlns:p14="http://schemas.microsoft.com/office/powerpoint/2010/main" xmlns="" val="423720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Tableau Espaces remarquables 2.jpg"/>
          <p:cNvPicPr>
            <a:picLocks noChangeAspect="1"/>
          </p:cNvPicPr>
          <p:nvPr/>
        </p:nvPicPr>
        <p:blipFill>
          <a:blip r:embed="rId2" cstate="print"/>
          <a:stretch>
            <a:fillRect/>
          </a:stretch>
        </p:blipFill>
        <p:spPr>
          <a:xfrm>
            <a:off x="320242" y="0"/>
            <a:ext cx="9807412" cy="70215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emma\Desktop\images\dessin SCoT.png"/>
          <p:cNvPicPr>
            <a:picLocks noChangeAspect="1" noChangeArrowheads="1"/>
          </p:cNvPicPr>
          <p:nvPr/>
        </p:nvPicPr>
        <p:blipFill>
          <a:blip r:embed="rId2" cstate="print"/>
          <a:srcRect/>
          <a:stretch>
            <a:fillRect/>
          </a:stretch>
        </p:blipFill>
        <p:spPr bwMode="auto">
          <a:xfrm>
            <a:off x="1163775" y="198388"/>
            <a:ext cx="7595728" cy="2870686"/>
          </a:xfrm>
          <a:prstGeom prst="rect">
            <a:avLst/>
          </a:prstGeom>
          <a:noFill/>
        </p:spPr>
      </p:pic>
      <p:pic>
        <p:nvPicPr>
          <p:cNvPr id="1027" name="Picture 3" descr="C:\Users\ademma\Desktop\images\PLU.png"/>
          <p:cNvPicPr>
            <a:picLocks noChangeAspect="1" noChangeArrowheads="1"/>
          </p:cNvPicPr>
          <p:nvPr/>
        </p:nvPicPr>
        <p:blipFill>
          <a:blip r:embed="rId3" cstate="print"/>
          <a:srcRect/>
          <a:stretch>
            <a:fillRect/>
          </a:stretch>
        </p:blipFill>
        <p:spPr bwMode="auto">
          <a:xfrm>
            <a:off x="1270670" y="3654772"/>
            <a:ext cx="7560840" cy="319201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ableau Coupure d'urba 1.jpg"/>
          <p:cNvPicPr>
            <a:picLocks noChangeAspect="1"/>
          </p:cNvPicPr>
          <p:nvPr/>
        </p:nvPicPr>
        <p:blipFill>
          <a:blip r:embed="rId2" cstate="print"/>
          <a:stretch>
            <a:fillRect/>
          </a:stretch>
        </p:blipFill>
        <p:spPr>
          <a:xfrm>
            <a:off x="320242" y="0"/>
            <a:ext cx="9807412" cy="702151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ableau Coupure d'urba 2.jpg"/>
          <p:cNvPicPr>
            <a:picLocks noChangeAspect="1"/>
          </p:cNvPicPr>
          <p:nvPr/>
        </p:nvPicPr>
        <p:blipFill>
          <a:blip r:embed="rId2" cstate="print"/>
          <a:stretch>
            <a:fillRect/>
          </a:stretch>
        </p:blipFill>
        <p:spPr>
          <a:xfrm>
            <a:off x="334566" y="0"/>
            <a:ext cx="9813234" cy="702151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91584" y="1217615"/>
            <a:ext cx="8596668" cy="1335086"/>
          </a:xfrm>
        </p:spPr>
        <p:txBody>
          <a:bodyPr/>
          <a:lstStyle/>
          <a:p>
            <a:pPr>
              <a:buNone/>
            </a:pPr>
            <a:r>
              <a:rPr lang="fr-FR" dirty="0" smtClean="0"/>
              <a:t>Présentation </a:t>
            </a:r>
            <a:r>
              <a:rPr lang="fr-FR" dirty="0"/>
              <a:t>des cartographies / </a:t>
            </a:r>
            <a:r>
              <a:rPr lang="fr-FR" dirty="0" smtClean="0"/>
              <a:t>schémas </a:t>
            </a:r>
            <a:r>
              <a:rPr lang="fr-FR" dirty="0"/>
              <a:t>et justification des choix</a:t>
            </a:r>
          </a:p>
          <a:p>
            <a:pPr>
              <a:buNone/>
            </a:pPr>
            <a:r>
              <a:rPr lang="fr-FR" dirty="0" smtClean="0"/>
              <a:t>Réaction </a:t>
            </a:r>
            <a:r>
              <a:rPr lang="fr-FR" dirty="0"/>
              <a:t>des participants à la suite de chaque présentation</a:t>
            </a:r>
          </a:p>
        </p:txBody>
      </p:sp>
      <p:sp>
        <p:nvSpPr>
          <p:cNvPr id="5" name="Titre 1"/>
          <p:cNvSpPr txBox="1">
            <a:spLocks/>
          </p:cNvSpPr>
          <p:nvPr/>
        </p:nvSpPr>
        <p:spPr>
          <a:xfrm>
            <a:off x="248709" y="285750"/>
            <a:ext cx="5837766" cy="790575"/>
          </a:xfrm>
          <a:prstGeom prst="rect">
            <a:avLst/>
          </a:prstGeom>
        </p:spPr>
        <p:txBody>
          <a:bodyPr vert="horz" lIns="91440" tIns="45720" rIns="91440" bIns="45720" rtlCol="0" anchor="t">
            <a:normAutofit/>
          </a:bodyPr>
          <a:lstStyle/>
          <a:p>
            <a:pPr>
              <a:spcBef>
                <a:spcPct val="0"/>
              </a:spcBef>
            </a:pPr>
            <a:r>
              <a:rPr lang="fr-FR" sz="3600" dirty="0" smtClean="0">
                <a:solidFill>
                  <a:schemeClr val="accent2"/>
                </a:solidFill>
                <a:ea typeface="+mj-ea"/>
                <a:cs typeface="+mj-cs"/>
              </a:rPr>
              <a:t>3) Restitution par groupe </a:t>
            </a:r>
            <a:endParaRPr kumimoji="0" lang="fr-FR" sz="3600" b="0" i="0" u="none" strike="noStrike" kern="1200" cap="none" spc="0" normalizeH="0" baseline="0" noProof="0" dirty="0">
              <a:ln>
                <a:noFill/>
              </a:ln>
              <a:solidFill>
                <a:schemeClr val="accent2"/>
              </a:solidFill>
              <a:effectLst/>
              <a:uLnTx/>
              <a:uFillTx/>
              <a:latin typeface="+mj-lt"/>
              <a:ea typeface="+mj-ea"/>
              <a:cs typeface="+mj-cs"/>
            </a:endParaRPr>
          </a:p>
        </p:txBody>
      </p:sp>
      <p:sp>
        <p:nvSpPr>
          <p:cNvPr id="6" name="Titre 1"/>
          <p:cNvSpPr>
            <a:spLocks noGrp="1"/>
          </p:cNvSpPr>
          <p:nvPr>
            <p:ph type="title"/>
          </p:nvPr>
        </p:nvSpPr>
        <p:spPr>
          <a:xfrm>
            <a:off x="248709" y="2343150"/>
            <a:ext cx="8596668" cy="1320800"/>
          </a:xfrm>
        </p:spPr>
        <p:txBody>
          <a:bodyPr/>
          <a:lstStyle/>
          <a:p>
            <a:r>
              <a:rPr lang="fr-FR" dirty="0">
                <a:solidFill>
                  <a:schemeClr val="accent2"/>
                </a:solidFill>
              </a:rPr>
              <a:t>4) Synthèse des animateurs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18542" y="270396"/>
            <a:ext cx="11233248" cy="1296144"/>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fr-FR" sz="3600" dirty="0" smtClean="0">
                <a:solidFill>
                  <a:schemeClr val="accent2"/>
                </a:solidFill>
                <a:latin typeface="+mj-lt"/>
                <a:ea typeface="+mj-ea"/>
                <a:cs typeface="+mj-cs"/>
              </a:rPr>
              <a:t>Objectifs de l’atelier : </a:t>
            </a:r>
          </a:p>
          <a:p>
            <a:pPr marL="0" marR="0" lvl="0" indent="0" algn="l" defTabSz="457200" rtl="0" eaLnBrk="1" fontAlgn="auto" latinLnBrk="0" hangingPunct="1">
              <a:lnSpc>
                <a:spcPct val="100000"/>
              </a:lnSpc>
              <a:spcBef>
                <a:spcPct val="0"/>
              </a:spcBef>
              <a:spcAft>
                <a:spcPts val="0"/>
              </a:spcAft>
              <a:buClrTx/>
              <a:buSzTx/>
              <a:buFontTx/>
              <a:buNone/>
              <a:tabLst/>
              <a:defRPr/>
            </a:pPr>
            <a:r>
              <a:rPr lang="fr-FR" sz="3600" dirty="0" smtClean="0">
                <a:solidFill>
                  <a:schemeClr val="accent2"/>
                </a:solidFill>
                <a:latin typeface="+mj-lt"/>
                <a:ea typeface="+mj-ea"/>
                <a:cs typeface="+mj-cs"/>
              </a:rPr>
              <a:t>préserver les qualités du littoral martiniquais</a:t>
            </a:r>
            <a:endParaRPr kumimoji="0" lang="fr-FR" sz="3600" b="0" i="0" u="none" strike="noStrike" kern="1200" cap="none" spc="0" normalizeH="0" baseline="0" noProof="0" dirty="0">
              <a:ln>
                <a:noFill/>
              </a:ln>
              <a:solidFill>
                <a:schemeClr val="accent2"/>
              </a:solidFill>
              <a:effectLst/>
              <a:uLnTx/>
              <a:uFillTx/>
              <a:latin typeface="+mj-lt"/>
              <a:ea typeface="+mj-ea"/>
              <a:cs typeface="+mj-cs"/>
            </a:endParaRPr>
          </a:p>
        </p:txBody>
      </p:sp>
      <p:sp>
        <p:nvSpPr>
          <p:cNvPr id="5" name="ZoneTexte 4"/>
          <p:cNvSpPr txBox="1"/>
          <p:nvPr/>
        </p:nvSpPr>
        <p:spPr>
          <a:xfrm>
            <a:off x="216024" y="1710556"/>
            <a:ext cx="10559702" cy="4862870"/>
          </a:xfrm>
          <a:prstGeom prst="rect">
            <a:avLst/>
          </a:prstGeom>
          <a:noFill/>
        </p:spPr>
        <p:txBody>
          <a:bodyPr wrap="square" rtlCol="0">
            <a:spAutoFit/>
          </a:bodyPr>
          <a:lstStyle/>
          <a:p>
            <a:r>
              <a:rPr lang="fr-FR" sz="2000" b="1" dirty="0" smtClean="0">
                <a:solidFill>
                  <a:srgbClr val="0070C0"/>
                </a:solidFill>
              </a:rPr>
              <a:t>Deux grandes notions sur lesquelles il faut s’entendre: </a:t>
            </a:r>
          </a:p>
          <a:p>
            <a:pPr lvl="1">
              <a:lnSpc>
                <a:spcPct val="150000"/>
              </a:lnSpc>
              <a:buClr>
                <a:schemeClr val="accent1"/>
              </a:buClr>
              <a:buFont typeface="Arial" pitchFamily="34" charset="0"/>
              <a:buChar char="•"/>
            </a:pPr>
            <a:r>
              <a:rPr lang="fr-FR" sz="2000" dirty="0" smtClean="0">
                <a:solidFill>
                  <a:schemeClr val="tx1">
                    <a:lumMod val="75000"/>
                    <a:lumOff val="25000"/>
                  </a:schemeClr>
                </a:solidFill>
              </a:rPr>
              <a:t> les coupures d’urbanisation</a:t>
            </a:r>
          </a:p>
          <a:p>
            <a:pPr lvl="1">
              <a:lnSpc>
                <a:spcPct val="150000"/>
              </a:lnSpc>
              <a:buClr>
                <a:schemeClr val="accent1"/>
              </a:buClr>
              <a:buFont typeface="Arial" pitchFamily="34" charset="0"/>
              <a:buChar char="•"/>
            </a:pPr>
            <a:r>
              <a:rPr lang="fr-FR" sz="2000" dirty="0" smtClean="0">
                <a:solidFill>
                  <a:schemeClr val="tx1">
                    <a:lumMod val="75000"/>
                    <a:lumOff val="25000"/>
                  </a:schemeClr>
                </a:solidFill>
              </a:rPr>
              <a:t> les espaces remarquables et caractéristiques du littoral </a:t>
            </a:r>
          </a:p>
          <a:p>
            <a:endParaRPr lang="fr-FR" sz="2000" b="1" dirty="0" smtClean="0">
              <a:solidFill>
                <a:srgbClr val="0070C0"/>
              </a:solidFill>
            </a:endParaRPr>
          </a:p>
          <a:p>
            <a:r>
              <a:rPr lang="fr-FR" sz="2000" b="1" dirty="0" smtClean="0">
                <a:solidFill>
                  <a:srgbClr val="0070C0"/>
                </a:solidFill>
              </a:rPr>
              <a:t>Une urgence dans la réflexion sur le devenir du littoral : </a:t>
            </a:r>
          </a:p>
          <a:p>
            <a:pPr lvl="1">
              <a:lnSpc>
                <a:spcPct val="150000"/>
              </a:lnSpc>
              <a:buFontTx/>
              <a:buChar char="-"/>
            </a:pPr>
            <a:r>
              <a:rPr lang="fr-FR" sz="2000" dirty="0" smtClean="0">
                <a:solidFill>
                  <a:schemeClr val="tx1">
                    <a:lumMod val="75000"/>
                    <a:lumOff val="25000"/>
                  </a:schemeClr>
                </a:solidFill>
              </a:rPr>
              <a:t> Aujourd’hui, peu de documents de planification appliquent ces notions de façon précise et concrète</a:t>
            </a:r>
          </a:p>
          <a:p>
            <a:pPr lvl="1">
              <a:lnSpc>
                <a:spcPct val="150000"/>
              </a:lnSpc>
              <a:buFontTx/>
              <a:buChar char="-"/>
            </a:pPr>
            <a:r>
              <a:rPr lang="fr-FR" sz="2000" dirty="0" smtClean="0">
                <a:solidFill>
                  <a:schemeClr val="tx1">
                    <a:lumMod val="75000"/>
                    <a:lumOff val="25000"/>
                  </a:schemeClr>
                </a:solidFill>
              </a:rPr>
              <a:t> Favoriser une bonne déclinaison de la loi dans les documents d’urbanisme à travers un exercice collectif utile à la planification</a:t>
            </a:r>
          </a:p>
          <a:p>
            <a:r>
              <a:rPr lang="fr-FR" sz="2000" dirty="0" smtClean="0">
                <a:solidFill>
                  <a:schemeClr val="tx1">
                    <a:lumMod val="75000"/>
                    <a:lumOff val="25000"/>
                  </a:schemeClr>
                </a:solidFill>
              </a:rPr>
              <a:t> </a:t>
            </a:r>
          </a:p>
          <a:p>
            <a:r>
              <a:rPr lang="fr-FR" sz="2000" b="1" dirty="0" smtClean="0">
                <a:solidFill>
                  <a:srgbClr val="0070C0"/>
                </a:solidFill>
              </a:rPr>
              <a:t>Un moment d’échange pour mettre en commun des connaissances : </a:t>
            </a:r>
          </a:p>
          <a:p>
            <a:pPr lvl="1">
              <a:lnSpc>
                <a:spcPct val="150000"/>
              </a:lnSpc>
            </a:pPr>
            <a:r>
              <a:rPr lang="fr-FR" sz="2000" dirty="0" smtClean="0">
                <a:solidFill>
                  <a:schemeClr val="tx1">
                    <a:lumMod val="75000"/>
                    <a:lumOff val="25000"/>
                  </a:schemeClr>
                </a:solidFill>
              </a:rPr>
              <a:t>- Accumuler de l’information pour préparer  le séminaire </a:t>
            </a:r>
            <a:r>
              <a:rPr lang="fr-FR" sz="2000" dirty="0" err="1" smtClean="0">
                <a:solidFill>
                  <a:schemeClr val="tx1">
                    <a:lumMod val="75000"/>
                    <a:lumOff val="25000"/>
                  </a:schemeClr>
                </a:solidFill>
              </a:rPr>
              <a:t>InterSCoT</a:t>
            </a:r>
            <a:r>
              <a:rPr lang="fr-FR" sz="2000" dirty="0" smtClean="0">
                <a:solidFill>
                  <a:schemeClr val="tx1">
                    <a:lumMod val="75000"/>
                    <a:lumOff val="25000"/>
                  </a:schemeClr>
                </a:solidFill>
              </a:rPr>
              <a:t>-SAR de juin 2017.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320" y="168565"/>
            <a:ext cx="9480278" cy="830997"/>
          </a:xfrm>
          <a:prstGeom prst="rect">
            <a:avLst/>
          </a:prstGeom>
        </p:spPr>
        <p:txBody>
          <a:bodyPr wrap="square">
            <a:spAutoFit/>
          </a:bodyPr>
          <a:lstStyle/>
          <a:p>
            <a:pPr lvl="0"/>
            <a:r>
              <a:rPr lang="fr-FR" sz="3600" dirty="0" smtClean="0">
                <a:solidFill>
                  <a:srgbClr val="2E83C3"/>
                </a:solidFill>
              </a:rPr>
              <a:t>Pourquoi identifier et localiser ces espaces?</a:t>
            </a:r>
            <a:endParaRPr lang="fr-FR" dirty="0" smtClean="0">
              <a:solidFill>
                <a:prstClr val="black"/>
              </a:solidFill>
            </a:endParaRPr>
          </a:p>
          <a:p>
            <a:endParaRPr lang="fr-FR" sz="1200" dirty="0"/>
          </a:p>
        </p:txBody>
      </p:sp>
      <p:sp>
        <p:nvSpPr>
          <p:cNvPr id="3" name="ZoneTexte 2"/>
          <p:cNvSpPr txBox="1"/>
          <p:nvPr/>
        </p:nvSpPr>
        <p:spPr>
          <a:xfrm>
            <a:off x="406574" y="990476"/>
            <a:ext cx="9937104" cy="5447645"/>
          </a:xfrm>
          <a:prstGeom prst="rect">
            <a:avLst/>
          </a:prstGeom>
          <a:noFill/>
        </p:spPr>
        <p:txBody>
          <a:bodyPr wrap="square" rtlCol="0">
            <a:spAutoFit/>
          </a:bodyPr>
          <a:lstStyle/>
          <a:p>
            <a:r>
              <a:rPr lang="fr-FR" sz="2000" b="1" dirty="0" smtClean="0">
                <a:solidFill>
                  <a:srgbClr val="0070C0"/>
                </a:solidFill>
              </a:rPr>
              <a:t>Ce qui est en jeux :</a:t>
            </a:r>
          </a:p>
          <a:p>
            <a:pPr lvl="1">
              <a:lnSpc>
                <a:spcPct val="150000"/>
              </a:lnSpc>
              <a:buClr>
                <a:schemeClr val="accent1"/>
              </a:buClr>
              <a:buFont typeface="Arial" pitchFamily="34" charset="0"/>
              <a:buChar char="•"/>
            </a:pPr>
            <a:r>
              <a:rPr lang="fr-FR" sz="2000" dirty="0" smtClean="0">
                <a:solidFill>
                  <a:schemeClr val="tx1">
                    <a:lumMod val="75000"/>
                    <a:lumOff val="25000"/>
                  </a:schemeClr>
                </a:solidFill>
              </a:rPr>
              <a:t> l’étalement urbain et la disparition de la spécificité des villages et bourgs</a:t>
            </a:r>
          </a:p>
          <a:p>
            <a:pPr lvl="1">
              <a:lnSpc>
                <a:spcPct val="150000"/>
              </a:lnSpc>
              <a:buClr>
                <a:schemeClr val="accent1"/>
              </a:buClr>
              <a:buFont typeface="Arial" pitchFamily="34" charset="0"/>
              <a:buChar char="•"/>
            </a:pPr>
            <a:r>
              <a:rPr lang="fr-FR" sz="2000" dirty="0" smtClean="0">
                <a:solidFill>
                  <a:schemeClr val="tx1">
                    <a:lumMod val="75000"/>
                    <a:lumOff val="25000"/>
                  </a:schemeClr>
                </a:solidFill>
              </a:rPr>
              <a:t> la dégradation des paysages</a:t>
            </a:r>
          </a:p>
          <a:p>
            <a:pPr lvl="1">
              <a:lnSpc>
                <a:spcPct val="150000"/>
              </a:lnSpc>
              <a:buClr>
                <a:schemeClr val="accent1"/>
              </a:buClr>
              <a:buFont typeface="Arial" pitchFamily="34" charset="0"/>
              <a:buChar char="•"/>
            </a:pPr>
            <a:r>
              <a:rPr lang="fr-FR" sz="2000" dirty="0" smtClean="0">
                <a:solidFill>
                  <a:schemeClr val="tx1">
                    <a:lumMod val="75000"/>
                    <a:lumOff val="25000"/>
                  </a:schemeClr>
                </a:solidFill>
              </a:rPr>
              <a:t> la perte de diversité biologique</a:t>
            </a:r>
          </a:p>
          <a:p>
            <a:pPr lvl="1">
              <a:lnSpc>
                <a:spcPct val="150000"/>
              </a:lnSpc>
              <a:buClr>
                <a:schemeClr val="accent1"/>
              </a:buClr>
              <a:buFont typeface="Arial" pitchFamily="34" charset="0"/>
              <a:buChar char="•"/>
            </a:pPr>
            <a:r>
              <a:rPr lang="fr-FR" sz="2000" dirty="0" smtClean="0">
                <a:solidFill>
                  <a:schemeClr val="tx1">
                    <a:lumMod val="75000"/>
                    <a:lumOff val="25000"/>
                  </a:schemeClr>
                </a:solidFill>
              </a:rPr>
              <a:t> le morcellement des unités agricoles</a:t>
            </a:r>
          </a:p>
          <a:p>
            <a:endParaRPr lang="fr-FR" sz="1400" dirty="0" smtClean="0">
              <a:solidFill>
                <a:schemeClr val="tx1">
                  <a:lumMod val="75000"/>
                  <a:lumOff val="25000"/>
                </a:schemeClr>
              </a:solidFill>
            </a:endParaRPr>
          </a:p>
          <a:p>
            <a:pPr>
              <a:lnSpc>
                <a:spcPct val="150000"/>
              </a:lnSpc>
            </a:pPr>
            <a:r>
              <a:rPr lang="fr-FR" sz="2000" b="1" dirty="0" smtClean="0">
                <a:solidFill>
                  <a:srgbClr val="0070C0"/>
                </a:solidFill>
              </a:rPr>
              <a:t>Les objectifs à atteindre : </a:t>
            </a:r>
          </a:p>
          <a:p>
            <a:pPr>
              <a:lnSpc>
                <a:spcPct val="150000"/>
              </a:lnSpc>
              <a:buFontTx/>
              <a:buChar char="-"/>
            </a:pPr>
            <a:r>
              <a:rPr lang="fr-FR" sz="2000" dirty="0" smtClean="0">
                <a:solidFill>
                  <a:schemeClr val="tx1">
                    <a:lumMod val="75000"/>
                    <a:lumOff val="25000"/>
                  </a:schemeClr>
                </a:solidFill>
              </a:rPr>
              <a:t> Reconnaître les espaces naturels et agricoles (remarquables et caractéristiques) du littoral pour les préserver, les gérer et les valoriser</a:t>
            </a:r>
          </a:p>
          <a:p>
            <a:pPr>
              <a:lnSpc>
                <a:spcPct val="150000"/>
              </a:lnSpc>
              <a:buFontTx/>
              <a:buChar char="-"/>
            </a:pPr>
            <a:r>
              <a:rPr lang="fr-FR" sz="2000" dirty="0" smtClean="0">
                <a:solidFill>
                  <a:schemeClr val="tx1">
                    <a:lumMod val="75000"/>
                    <a:lumOff val="25000"/>
                  </a:schemeClr>
                </a:solidFill>
              </a:rPr>
              <a:t> Définir les coupures d’urbanisation ouvertes sur le rivage et préciser leurs vocations pour mieux cadrer le développement urbain</a:t>
            </a:r>
          </a:p>
          <a:p>
            <a:pPr>
              <a:lnSpc>
                <a:spcPct val="150000"/>
              </a:lnSpc>
            </a:pPr>
            <a:r>
              <a:rPr lang="fr-FR" sz="2000" dirty="0" smtClean="0">
                <a:solidFill>
                  <a:schemeClr val="tx1">
                    <a:lumMod val="75000"/>
                    <a:lumOff val="25000"/>
                  </a:schemeClr>
                </a:solidFill>
              </a:rPr>
              <a:t> </a:t>
            </a:r>
          </a:p>
          <a:p>
            <a:endParaRPr lang="fr-FR" sz="1400" b="1" dirty="0" smtClean="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320" y="54372"/>
            <a:ext cx="11136462" cy="1200329"/>
          </a:xfrm>
          <a:prstGeom prst="rect">
            <a:avLst/>
          </a:prstGeom>
        </p:spPr>
        <p:txBody>
          <a:bodyPr wrap="square">
            <a:spAutoFit/>
          </a:bodyPr>
          <a:lstStyle/>
          <a:p>
            <a:r>
              <a:rPr lang="fr-FR" sz="3600" dirty="0" smtClean="0">
                <a:solidFill>
                  <a:schemeClr val="accent2"/>
                </a:solidFill>
              </a:rPr>
              <a:t>S’appuyer sur la loi : </a:t>
            </a:r>
          </a:p>
          <a:p>
            <a:r>
              <a:rPr lang="fr-FR" sz="3600" dirty="0" smtClean="0">
                <a:solidFill>
                  <a:schemeClr val="accent2"/>
                </a:solidFill>
              </a:rPr>
              <a:t>rappel du code de l’urbanisme </a:t>
            </a:r>
            <a:r>
              <a:rPr lang="fr-FR" sz="1200" dirty="0" smtClean="0">
                <a:solidFill>
                  <a:schemeClr val="accent2"/>
                </a:solidFill>
              </a:rPr>
              <a:t>par l’ORDONNANCE n°2015-1174 du 23 septembre 2015 </a:t>
            </a:r>
            <a:endParaRPr lang="fr-FR" sz="1200" dirty="0"/>
          </a:p>
        </p:txBody>
      </p:sp>
      <p:sp>
        <p:nvSpPr>
          <p:cNvPr id="3" name="ZoneTexte 2"/>
          <p:cNvSpPr txBox="1"/>
          <p:nvPr/>
        </p:nvSpPr>
        <p:spPr>
          <a:xfrm>
            <a:off x="216024" y="2024505"/>
            <a:ext cx="2909899" cy="338554"/>
          </a:xfrm>
          <a:prstGeom prst="rect">
            <a:avLst/>
          </a:prstGeom>
          <a:noFill/>
        </p:spPr>
        <p:txBody>
          <a:bodyPr wrap="none" rtlCol="0">
            <a:spAutoFit/>
          </a:bodyPr>
          <a:lstStyle/>
          <a:p>
            <a:r>
              <a:rPr lang="fr-FR" sz="1600" dirty="0" smtClean="0">
                <a:solidFill>
                  <a:schemeClr val="tx1">
                    <a:lumMod val="75000"/>
                    <a:lumOff val="25000"/>
                  </a:schemeClr>
                </a:solidFill>
              </a:rPr>
              <a:t>L’article </a:t>
            </a:r>
            <a:r>
              <a:rPr lang="fr-FR" sz="1600" b="1" dirty="0" smtClean="0"/>
              <a:t>121-22</a:t>
            </a:r>
            <a:r>
              <a:rPr lang="fr-FR" sz="1600" dirty="0" smtClean="0">
                <a:solidFill>
                  <a:schemeClr val="tx1">
                    <a:lumMod val="75000"/>
                    <a:lumOff val="25000"/>
                  </a:schemeClr>
                </a:solidFill>
              </a:rPr>
              <a:t> stipule que :</a:t>
            </a:r>
            <a:endParaRPr lang="fr-FR" sz="1600" dirty="0">
              <a:solidFill>
                <a:schemeClr val="tx1">
                  <a:lumMod val="75000"/>
                  <a:lumOff val="25000"/>
                </a:schemeClr>
              </a:solidFill>
            </a:endParaRPr>
          </a:p>
        </p:txBody>
      </p:sp>
      <p:sp>
        <p:nvSpPr>
          <p:cNvPr id="6" name="ZoneTexte 5"/>
          <p:cNvSpPr txBox="1"/>
          <p:nvPr/>
        </p:nvSpPr>
        <p:spPr>
          <a:xfrm>
            <a:off x="216024" y="4976833"/>
            <a:ext cx="2909899" cy="338554"/>
          </a:xfrm>
          <a:prstGeom prst="rect">
            <a:avLst/>
          </a:prstGeom>
          <a:noFill/>
        </p:spPr>
        <p:txBody>
          <a:bodyPr wrap="none" rtlCol="0">
            <a:spAutoFit/>
          </a:bodyPr>
          <a:lstStyle/>
          <a:p>
            <a:r>
              <a:rPr lang="fr-FR" sz="1600" dirty="0" smtClean="0">
                <a:solidFill>
                  <a:schemeClr val="tx1">
                    <a:lumMod val="75000"/>
                    <a:lumOff val="25000"/>
                  </a:schemeClr>
                </a:solidFill>
              </a:rPr>
              <a:t>L’article </a:t>
            </a:r>
            <a:r>
              <a:rPr lang="fr-FR" sz="1600" b="1" dirty="0" smtClean="0"/>
              <a:t>121-27</a:t>
            </a:r>
            <a:r>
              <a:rPr lang="fr-FR" sz="1600" dirty="0" smtClean="0">
                <a:solidFill>
                  <a:schemeClr val="tx1">
                    <a:lumMod val="75000"/>
                    <a:lumOff val="25000"/>
                  </a:schemeClr>
                </a:solidFill>
              </a:rPr>
              <a:t> stipule que :</a:t>
            </a:r>
            <a:endParaRPr lang="fr-FR" sz="1600" dirty="0">
              <a:solidFill>
                <a:schemeClr val="tx1">
                  <a:lumMod val="75000"/>
                  <a:lumOff val="25000"/>
                </a:schemeClr>
              </a:solidFill>
            </a:endParaRPr>
          </a:p>
        </p:txBody>
      </p:sp>
      <p:sp>
        <p:nvSpPr>
          <p:cNvPr id="8" name="ZoneTexte 7"/>
          <p:cNvSpPr txBox="1"/>
          <p:nvPr/>
        </p:nvSpPr>
        <p:spPr>
          <a:xfrm>
            <a:off x="216024" y="2816593"/>
            <a:ext cx="2909899" cy="338554"/>
          </a:xfrm>
          <a:prstGeom prst="rect">
            <a:avLst/>
          </a:prstGeom>
          <a:noFill/>
        </p:spPr>
        <p:txBody>
          <a:bodyPr wrap="none" rtlCol="0">
            <a:spAutoFit/>
          </a:bodyPr>
          <a:lstStyle/>
          <a:p>
            <a:r>
              <a:rPr lang="fr-FR" sz="1600" dirty="0" smtClean="0">
                <a:solidFill>
                  <a:schemeClr val="tx1">
                    <a:lumMod val="75000"/>
                    <a:lumOff val="25000"/>
                  </a:schemeClr>
                </a:solidFill>
              </a:rPr>
              <a:t>L’article </a:t>
            </a:r>
            <a:r>
              <a:rPr lang="fr-FR" sz="1600" b="1" dirty="0" smtClean="0"/>
              <a:t>121-23</a:t>
            </a:r>
            <a:r>
              <a:rPr lang="fr-FR" sz="1600" b="1" dirty="0" smtClean="0">
                <a:solidFill>
                  <a:schemeClr val="tx1">
                    <a:lumMod val="75000"/>
                    <a:lumOff val="25000"/>
                  </a:schemeClr>
                </a:solidFill>
              </a:rPr>
              <a:t> </a:t>
            </a:r>
            <a:r>
              <a:rPr lang="fr-FR" sz="1600" dirty="0" smtClean="0">
                <a:solidFill>
                  <a:schemeClr val="tx1">
                    <a:lumMod val="75000"/>
                    <a:lumOff val="25000"/>
                  </a:schemeClr>
                </a:solidFill>
              </a:rPr>
              <a:t>stipule que :</a:t>
            </a:r>
            <a:endParaRPr lang="fr-FR" sz="1600" dirty="0">
              <a:solidFill>
                <a:schemeClr val="tx1">
                  <a:lumMod val="75000"/>
                  <a:lumOff val="25000"/>
                </a:schemeClr>
              </a:solidFill>
            </a:endParaRPr>
          </a:p>
        </p:txBody>
      </p:sp>
      <p:sp>
        <p:nvSpPr>
          <p:cNvPr id="7" name="Rectangle 6"/>
          <p:cNvSpPr/>
          <p:nvPr/>
        </p:nvSpPr>
        <p:spPr>
          <a:xfrm>
            <a:off x="216024" y="2312537"/>
            <a:ext cx="11135766" cy="461665"/>
          </a:xfrm>
          <a:prstGeom prst="rect">
            <a:avLst/>
          </a:prstGeom>
        </p:spPr>
        <p:txBody>
          <a:bodyPr wrap="square">
            <a:spAutoFit/>
          </a:bodyPr>
          <a:lstStyle/>
          <a:p>
            <a:r>
              <a:rPr lang="fr-FR" sz="1200" dirty="0" smtClean="0">
                <a:solidFill>
                  <a:schemeClr val="tx1">
                    <a:lumMod val="75000"/>
                    <a:lumOff val="25000"/>
                  </a:schemeClr>
                </a:solidFill>
              </a:rPr>
              <a:t>Les schémas de cohérence territoriale et les plans locaux d'urbanisme doivent prévoir des espaces naturels présentant le caractère d'une coupure d'urbanisation.</a:t>
            </a:r>
            <a:endParaRPr lang="fr-FR" sz="1200" dirty="0">
              <a:solidFill>
                <a:schemeClr val="tx1">
                  <a:lumMod val="75000"/>
                  <a:lumOff val="25000"/>
                </a:schemeClr>
              </a:solidFill>
            </a:endParaRPr>
          </a:p>
        </p:txBody>
      </p:sp>
      <p:sp>
        <p:nvSpPr>
          <p:cNvPr id="9" name="Rectangle 8"/>
          <p:cNvSpPr/>
          <p:nvPr/>
        </p:nvSpPr>
        <p:spPr>
          <a:xfrm>
            <a:off x="216024" y="3104625"/>
            <a:ext cx="11279782" cy="1200329"/>
          </a:xfrm>
          <a:prstGeom prst="rect">
            <a:avLst/>
          </a:prstGeom>
        </p:spPr>
        <p:txBody>
          <a:bodyPr wrap="square">
            <a:spAutoFit/>
          </a:bodyPr>
          <a:lstStyle/>
          <a:p>
            <a:r>
              <a:rPr lang="fr-FR" sz="1200" dirty="0" smtClean="0">
                <a:solidFill>
                  <a:schemeClr val="tx1">
                    <a:lumMod val="75000"/>
                    <a:lumOff val="25000"/>
                  </a:schemeClr>
                </a:solidFill>
              </a:rPr>
              <a:t>Les documents et décisions relatifs à la vocation des zones ou à l'occupation et à l'utilisation des sols préservent les espaces terrestres et marins, sites et paysages remarquables ou caractéristiques du patrimoine naturel et culturel du littoral, et les milieux nécessaires au maintien des équilibres biologiques.</a:t>
            </a:r>
            <a:br>
              <a:rPr lang="fr-FR" sz="1200" dirty="0" smtClean="0">
                <a:solidFill>
                  <a:schemeClr val="tx1">
                    <a:lumMod val="75000"/>
                    <a:lumOff val="25000"/>
                  </a:schemeClr>
                </a:solidFill>
              </a:rPr>
            </a:br>
            <a:r>
              <a:rPr lang="fr-FR" sz="1200" dirty="0" smtClean="0">
                <a:solidFill>
                  <a:schemeClr val="tx1">
                    <a:lumMod val="75000"/>
                    <a:lumOff val="25000"/>
                  </a:schemeClr>
                </a:solidFill>
              </a:rPr>
              <a:t>Un décret fixe la liste des espaces et milieux à préserver, comportant notamment, en fonction de l'intérêt écologique qu'ils présentent, les dunes et les landes côtières, les plages et lidos, les forêts et zones boisées côtières, les îlots inhabités, les parties naturelles des estuaires, des rias ou abers et des caps, les marais, les vasières, les zones humides et milieux temporairement immergés ainsi que les zones de repos, de nidification et de gagnage de l'avifaune désignée par la directive 79/409 CEE du 2 avril 1979 concernant la conservation des oiseaux sauvages.</a:t>
            </a:r>
            <a:endParaRPr lang="fr-FR" sz="1200" dirty="0">
              <a:solidFill>
                <a:schemeClr val="tx1">
                  <a:lumMod val="75000"/>
                  <a:lumOff val="25000"/>
                </a:schemeClr>
              </a:solidFill>
            </a:endParaRPr>
          </a:p>
        </p:txBody>
      </p:sp>
      <p:sp>
        <p:nvSpPr>
          <p:cNvPr id="11" name="Rectangle 10"/>
          <p:cNvSpPr/>
          <p:nvPr/>
        </p:nvSpPr>
        <p:spPr>
          <a:xfrm>
            <a:off x="216024" y="5264865"/>
            <a:ext cx="11135766" cy="461665"/>
          </a:xfrm>
          <a:prstGeom prst="rect">
            <a:avLst/>
          </a:prstGeom>
        </p:spPr>
        <p:txBody>
          <a:bodyPr wrap="square">
            <a:spAutoFit/>
          </a:bodyPr>
          <a:lstStyle/>
          <a:p>
            <a:r>
              <a:rPr lang="fr-FR" sz="1200" dirty="0" smtClean="0">
                <a:solidFill>
                  <a:schemeClr val="tx1">
                    <a:lumMod val="75000"/>
                    <a:lumOff val="25000"/>
                  </a:schemeClr>
                </a:solidFill>
              </a:rPr>
              <a:t>Le plan local d'urbanisme classe en espaces boisés, au titre de l'article L. 113-1, les parcs et ensembles boisés existants les plus significatifs de la commune ou du groupement de communes, après avis de la commission départementale de la nature, des paysages et des sites.</a:t>
            </a:r>
            <a:endParaRPr lang="fr-FR" sz="1200" dirty="0">
              <a:solidFill>
                <a:schemeClr val="tx1">
                  <a:lumMod val="75000"/>
                  <a:lumOff val="25000"/>
                </a:schemeClr>
              </a:solidFill>
            </a:endParaRPr>
          </a:p>
        </p:txBody>
      </p:sp>
      <p:sp>
        <p:nvSpPr>
          <p:cNvPr id="13" name="ZoneTexte 12"/>
          <p:cNvSpPr txBox="1"/>
          <p:nvPr/>
        </p:nvSpPr>
        <p:spPr>
          <a:xfrm>
            <a:off x="216024" y="6330101"/>
            <a:ext cx="2909899" cy="338554"/>
          </a:xfrm>
          <a:prstGeom prst="rect">
            <a:avLst/>
          </a:prstGeom>
          <a:noFill/>
        </p:spPr>
        <p:txBody>
          <a:bodyPr wrap="none" rtlCol="0">
            <a:spAutoFit/>
          </a:bodyPr>
          <a:lstStyle/>
          <a:p>
            <a:r>
              <a:rPr lang="fr-FR" sz="1600" dirty="0" smtClean="0">
                <a:solidFill>
                  <a:schemeClr val="tx1">
                    <a:lumMod val="75000"/>
                    <a:lumOff val="25000"/>
                  </a:schemeClr>
                </a:solidFill>
              </a:rPr>
              <a:t>L’article </a:t>
            </a:r>
            <a:r>
              <a:rPr lang="fr-FR" sz="1600" b="1" dirty="0" smtClean="0"/>
              <a:t>121-43</a:t>
            </a:r>
            <a:r>
              <a:rPr lang="fr-FR" sz="1600" dirty="0" smtClean="0">
                <a:solidFill>
                  <a:schemeClr val="tx1">
                    <a:lumMod val="75000"/>
                    <a:lumOff val="25000"/>
                  </a:schemeClr>
                </a:solidFill>
              </a:rPr>
              <a:t> stipule que :</a:t>
            </a:r>
            <a:endParaRPr lang="fr-FR" sz="1600" dirty="0">
              <a:solidFill>
                <a:schemeClr val="tx1">
                  <a:lumMod val="75000"/>
                  <a:lumOff val="25000"/>
                </a:schemeClr>
              </a:solidFill>
            </a:endParaRPr>
          </a:p>
        </p:txBody>
      </p:sp>
      <p:sp>
        <p:nvSpPr>
          <p:cNvPr id="14" name="ZoneTexte 13"/>
          <p:cNvSpPr txBox="1"/>
          <p:nvPr/>
        </p:nvSpPr>
        <p:spPr>
          <a:xfrm>
            <a:off x="216024" y="5768921"/>
            <a:ext cx="2909899" cy="338554"/>
          </a:xfrm>
          <a:prstGeom prst="rect">
            <a:avLst/>
          </a:prstGeom>
          <a:noFill/>
        </p:spPr>
        <p:txBody>
          <a:bodyPr wrap="none" rtlCol="0">
            <a:spAutoFit/>
          </a:bodyPr>
          <a:lstStyle/>
          <a:p>
            <a:r>
              <a:rPr lang="fr-FR" sz="1600" dirty="0" smtClean="0">
                <a:solidFill>
                  <a:schemeClr val="tx1">
                    <a:lumMod val="75000"/>
                    <a:lumOff val="25000"/>
                  </a:schemeClr>
                </a:solidFill>
              </a:rPr>
              <a:t>L’article </a:t>
            </a:r>
            <a:r>
              <a:rPr lang="fr-FR" sz="1600" b="1" dirty="0" smtClean="0"/>
              <a:t>121-42</a:t>
            </a:r>
            <a:r>
              <a:rPr lang="fr-FR" sz="1600" dirty="0" smtClean="0">
                <a:solidFill>
                  <a:schemeClr val="tx1">
                    <a:lumMod val="75000"/>
                    <a:lumOff val="25000"/>
                  </a:schemeClr>
                </a:solidFill>
              </a:rPr>
              <a:t> stipule que :</a:t>
            </a:r>
            <a:endParaRPr lang="fr-FR" sz="1600" dirty="0">
              <a:solidFill>
                <a:schemeClr val="tx1">
                  <a:lumMod val="75000"/>
                  <a:lumOff val="25000"/>
                </a:schemeClr>
              </a:solidFill>
            </a:endParaRPr>
          </a:p>
        </p:txBody>
      </p:sp>
      <p:sp>
        <p:nvSpPr>
          <p:cNvPr id="15" name="ZoneTexte 14"/>
          <p:cNvSpPr txBox="1"/>
          <p:nvPr/>
        </p:nvSpPr>
        <p:spPr>
          <a:xfrm>
            <a:off x="216024" y="4328761"/>
            <a:ext cx="2909899" cy="338554"/>
          </a:xfrm>
          <a:prstGeom prst="rect">
            <a:avLst/>
          </a:prstGeom>
          <a:noFill/>
        </p:spPr>
        <p:txBody>
          <a:bodyPr wrap="none" rtlCol="0">
            <a:spAutoFit/>
          </a:bodyPr>
          <a:lstStyle/>
          <a:p>
            <a:r>
              <a:rPr lang="fr-FR" sz="1600" dirty="0" smtClean="0">
                <a:solidFill>
                  <a:schemeClr val="tx1">
                    <a:lumMod val="75000"/>
                    <a:lumOff val="25000"/>
                  </a:schemeClr>
                </a:solidFill>
              </a:rPr>
              <a:t>L’article </a:t>
            </a:r>
            <a:r>
              <a:rPr lang="fr-FR" sz="1600" b="1" dirty="0" smtClean="0"/>
              <a:t>121-50</a:t>
            </a:r>
            <a:r>
              <a:rPr lang="fr-FR" sz="1600" dirty="0" smtClean="0">
                <a:solidFill>
                  <a:schemeClr val="tx1">
                    <a:lumMod val="75000"/>
                    <a:lumOff val="25000"/>
                  </a:schemeClr>
                </a:solidFill>
              </a:rPr>
              <a:t> stipule que :</a:t>
            </a:r>
            <a:endParaRPr lang="fr-FR" sz="1600" dirty="0">
              <a:solidFill>
                <a:schemeClr val="tx1">
                  <a:lumMod val="75000"/>
                  <a:lumOff val="25000"/>
                </a:schemeClr>
              </a:solidFill>
            </a:endParaRPr>
          </a:p>
        </p:txBody>
      </p:sp>
      <p:sp>
        <p:nvSpPr>
          <p:cNvPr id="16" name="Rectangle 15"/>
          <p:cNvSpPr/>
          <p:nvPr/>
        </p:nvSpPr>
        <p:spPr>
          <a:xfrm>
            <a:off x="216024" y="6053102"/>
            <a:ext cx="11279782" cy="276999"/>
          </a:xfrm>
          <a:prstGeom prst="rect">
            <a:avLst/>
          </a:prstGeom>
        </p:spPr>
        <p:txBody>
          <a:bodyPr wrap="square">
            <a:spAutoFit/>
          </a:bodyPr>
          <a:lstStyle/>
          <a:p>
            <a:r>
              <a:rPr lang="fr-FR" sz="1200" dirty="0" smtClean="0">
                <a:solidFill>
                  <a:schemeClr val="tx1">
                    <a:lumMod val="75000"/>
                    <a:lumOff val="25000"/>
                  </a:schemeClr>
                </a:solidFill>
              </a:rPr>
              <a:t>Des espaces naturels ouverts sur le rivage et présentant le caractère d'une coupure d'urbanisation sont ménagés entre les zones urbanisables.</a:t>
            </a:r>
            <a:endParaRPr lang="fr-FR" sz="1200" dirty="0">
              <a:solidFill>
                <a:schemeClr val="tx1">
                  <a:lumMod val="75000"/>
                  <a:lumOff val="25000"/>
                </a:schemeClr>
              </a:solidFill>
            </a:endParaRPr>
          </a:p>
        </p:txBody>
      </p:sp>
      <p:sp>
        <p:nvSpPr>
          <p:cNvPr id="17" name="Rectangle 16"/>
          <p:cNvSpPr/>
          <p:nvPr/>
        </p:nvSpPr>
        <p:spPr>
          <a:xfrm>
            <a:off x="216024" y="6618133"/>
            <a:ext cx="11495806" cy="276999"/>
          </a:xfrm>
          <a:prstGeom prst="rect">
            <a:avLst/>
          </a:prstGeom>
        </p:spPr>
        <p:txBody>
          <a:bodyPr wrap="square">
            <a:spAutoFit/>
          </a:bodyPr>
          <a:lstStyle/>
          <a:p>
            <a:r>
              <a:rPr lang="fr-FR" sz="1200" dirty="0" smtClean="0">
                <a:solidFill>
                  <a:schemeClr val="tx1">
                    <a:lumMod val="75000"/>
                    <a:lumOff val="25000"/>
                  </a:schemeClr>
                </a:solidFill>
              </a:rPr>
              <a:t>Les constructions et aménagements sur les pentes proches du littoral sont interdits quand leur implantation porte atteinte au caractère paysager des mornes.</a:t>
            </a:r>
            <a:endParaRPr lang="fr-FR" sz="1200" dirty="0">
              <a:solidFill>
                <a:schemeClr val="tx1">
                  <a:lumMod val="75000"/>
                  <a:lumOff val="25000"/>
                </a:schemeClr>
              </a:solidFill>
            </a:endParaRPr>
          </a:p>
        </p:txBody>
      </p:sp>
      <p:sp>
        <p:nvSpPr>
          <p:cNvPr id="18" name="Rectangle 17"/>
          <p:cNvSpPr/>
          <p:nvPr/>
        </p:nvSpPr>
        <p:spPr>
          <a:xfrm>
            <a:off x="216024" y="4616793"/>
            <a:ext cx="11495806" cy="276999"/>
          </a:xfrm>
          <a:prstGeom prst="rect">
            <a:avLst/>
          </a:prstGeom>
        </p:spPr>
        <p:txBody>
          <a:bodyPr wrap="square">
            <a:spAutoFit/>
          </a:bodyPr>
          <a:lstStyle/>
          <a:p>
            <a:r>
              <a:rPr lang="fr-FR" sz="1200" dirty="0" smtClean="0">
                <a:solidFill>
                  <a:schemeClr val="tx1">
                    <a:lumMod val="75000"/>
                    <a:lumOff val="25000"/>
                  </a:schemeClr>
                </a:solidFill>
              </a:rPr>
              <a:t>Le décret prévu à l'article </a:t>
            </a:r>
            <a:r>
              <a:rPr lang="fr-FR" sz="1200" dirty="0" smtClean="0">
                <a:solidFill>
                  <a:schemeClr val="tx1">
                    <a:lumMod val="75000"/>
                    <a:lumOff val="25000"/>
                  </a:schemeClr>
                </a:solidFill>
                <a:hlinkClick r:id="rId2"/>
              </a:rPr>
              <a:t>L. 121-23</a:t>
            </a:r>
            <a:r>
              <a:rPr lang="fr-FR" sz="1200" dirty="0" smtClean="0">
                <a:solidFill>
                  <a:schemeClr val="tx1">
                    <a:lumMod val="75000"/>
                    <a:lumOff val="25000"/>
                  </a:schemeClr>
                </a:solidFill>
              </a:rPr>
              <a:t> comporte également, en fonction de l'intérêt écologique qu'ils présentent, les récifs coralliens, les lagons et les mangroves.</a:t>
            </a:r>
            <a:endParaRPr lang="fr-FR" sz="1200" dirty="0">
              <a:solidFill>
                <a:schemeClr val="tx1">
                  <a:lumMod val="75000"/>
                  <a:lumOff val="25000"/>
                </a:schemeClr>
              </a:solidFill>
            </a:endParaRPr>
          </a:p>
        </p:txBody>
      </p:sp>
      <p:sp>
        <p:nvSpPr>
          <p:cNvPr id="23" name="Rectangle 22"/>
          <p:cNvSpPr/>
          <p:nvPr/>
        </p:nvSpPr>
        <p:spPr>
          <a:xfrm>
            <a:off x="216024" y="1350516"/>
            <a:ext cx="11135766" cy="584775"/>
          </a:xfrm>
          <a:prstGeom prst="rect">
            <a:avLst/>
          </a:prstGeom>
        </p:spPr>
        <p:txBody>
          <a:bodyPr wrap="square">
            <a:spAutoFit/>
          </a:bodyPr>
          <a:lstStyle/>
          <a:p>
            <a:r>
              <a:rPr lang="fr-FR" sz="1600" dirty="0" smtClean="0">
                <a:solidFill>
                  <a:schemeClr val="tx1">
                    <a:lumMod val="75000"/>
                    <a:lumOff val="25000"/>
                  </a:schemeClr>
                </a:solidFill>
              </a:rPr>
              <a:t>La loi impose aux </a:t>
            </a:r>
            <a:r>
              <a:rPr lang="fr-FR" sz="1600" dirty="0" err="1" smtClean="0">
                <a:solidFill>
                  <a:schemeClr val="tx1">
                    <a:lumMod val="75000"/>
                    <a:lumOff val="25000"/>
                  </a:schemeClr>
                </a:solidFill>
              </a:rPr>
              <a:t>SCoT</a:t>
            </a:r>
            <a:r>
              <a:rPr lang="fr-FR" sz="1600" dirty="0" smtClean="0">
                <a:solidFill>
                  <a:schemeClr val="tx1">
                    <a:lumMod val="75000"/>
                    <a:lumOff val="25000"/>
                  </a:schemeClr>
                </a:solidFill>
              </a:rPr>
              <a:t> et PLU de prévoir des espaces naturels présentant le caractère d’une coupure d’urbanisation. Elle impose aussi une protection des espaces remarquables et caractéristiques du littoral. </a:t>
            </a:r>
            <a:endParaRPr lang="fr-FR" sz="16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oucta\Pictures\Saint-Luce 1950.jpg"/>
          <p:cNvPicPr>
            <a:picLocks noChangeAspect="1" noChangeArrowheads="1"/>
          </p:cNvPicPr>
          <p:nvPr/>
        </p:nvPicPr>
        <p:blipFill>
          <a:blip r:embed="rId2" cstate="print"/>
          <a:srcRect/>
          <a:stretch>
            <a:fillRect/>
          </a:stretch>
        </p:blipFill>
        <p:spPr bwMode="auto">
          <a:xfrm>
            <a:off x="550591" y="198387"/>
            <a:ext cx="6480000" cy="3245086"/>
          </a:xfrm>
          <a:prstGeom prst="rect">
            <a:avLst/>
          </a:prstGeom>
          <a:noFill/>
        </p:spPr>
      </p:pic>
      <p:pic>
        <p:nvPicPr>
          <p:cNvPr id="1027" name="Picture 3" descr="C:\Users\boucta\Pictures\Saint-Luce 2013 couleur.jpg"/>
          <p:cNvPicPr>
            <a:picLocks noChangeAspect="1" noChangeArrowheads="1"/>
          </p:cNvPicPr>
          <p:nvPr/>
        </p:nvPicPr>
        <p:blipFill>
          <a:blip r:embed="rId3" cstate="print"/>
          <a:srcRect/>
          <a:stretch>
            <a:fillRect/>
          </a:stretch>
        </p:blipFill>
        <p:spPr bwMode="auto">
          <a:xfrm>
            <a:off x="550590" y="3510756"/>
            <a:ext cx="6480000" cy="3245086"/>
          </a:xfrm>
          <a:prstGeom prst="rect">
            <a:avLst/>
          </a:prstGeom>
          <a:noFill/>
        </p:spPr>
      </p:pic>
      <p:sp>
        <p:nvSpPr>
          <p:cNvPr id="6" name="Rectangle 5"/>
          <p:cNvSpPr/>
          <p:nvPr/>
        </p:nvSpPr>
        <p:spPr>
          <a:xfrm>
            <a:off x="7175326" y="2502644"/>
            <a:ext cx="4104456" cy="2492990"/>
          </a:xfrm>
          <a:prstGeom prst="rect">
            <a:avLst/>
          </a:prstGeom>
        </p:spPr>
        <p:txBody>
          <a:bodyPr wrap="square">
            <a:spAutoFit/>
          </a:bodyPr>
          <a:lstStyle/>
          <a:p>
            <a:pPr lvl="0"/>
            <a:r>
              <a:rPr lang="fr-FR" sz="2400" dirty="0" smtClean="0">
                <a:solidFill>
                  <a:srgbClr val="2E83C3"/>
                </a:solidFill>
              </a:rPr>
              <a:t>Pour habiter de façon harmonieuse notre littoral : </a:t>
            </a:r>
          </a:p>
          <a:p>
            <a:pPr lvl="0"/>
            <a:endParaRPr lang="fr-FR" sz="2400" dirty="0" smtClean="0">
              <a:solidFill>
                <a:srgbClr val="2E83C3"/>
              </a:solidFill>
            </a:endParaRPr>
          </a:p>
          <a:p>
            <a:pPr lvl="0"/>
            <a:r>
              <a:rPr lang="fr-FR" sz="2400" dirty="0" smtClean="0">
                <a:solidFill>
                  <a:srgbClr val="2E83C3"/>
                </a:solidFill>
              </a:rPr>
              <a:t>Quelle alternance entre espaces urbanisés et espaces naturels/agricoles?</a:t>
            </a:r>
            <a:endParaRPr lang="fr-FR" sz="2400" dirty="0" smtClean="0">
              <a:solidFill>
                <a:prstClr val="black"/>
              </a:solidFill>
            </a:endParaRPr>
          </a:p>
          <a:p>
            <a:endParaRPr lang="fr-F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82033" y="1493839"/>
            <a:ext cx="9657589" cy="3313061"/>
          </a:xfrm>
        </p:spPr>
        <p:txBody>
          <a:bodyPr>
            <a:noAutofit/>
          </a:bodyPr>
          <a:lstStyle/>
          <a:p>
            <a:pPr>
              <a:lnSpc>
                <a:spcPct val="200000"/>
              </a:lnSpc>
              <a:buSzPct val="100000"/>
              <a:buFont typeface="Arial" pitchFamily="34" charset="0"/>
              <a:buChar char="•"/>
            </a:pPr>
            <a:r>
              <a:rPr lang="fr-FR" dirty="0" smtClean="0"/>
              <a:t>Introduction par l’animateur (10 minutes)</a:t>
            </a:r>
          </a:p>
          <a:p>
            <a:pPr>
              <a:lnSpc>
                <a:spcPct val="200000"/>
              </a:lnSpc>
              <a:buSzPct val="100000"/>
              <a:buFont typeface="Arial" pitchFamily="34" charset="0"/>
              <a:buChar char="•"/>
            </a:pPr>
            <a:r>
              <a:rPr lang="fr-FR" dirty="0" smtClean="0"/>
              <a:t>Brainstorming  sur les notions essentielles (20 minutes)</a:t>
            </a:r>
          </a:p>
          <a:p>
            <a:pPr>
              <a:lnSpc>
                <a:spcPct val="200000"/>
              </a:lnSpc>
              <a:buSzPct val="100000"/>
              <a:buFont typeface="Arial" pitchFamily="34" charset="0"/>
              <a:buChar char="•"/>
            </a:pPr>
            <a:r>
              <a:rPr lang="fr-FR" dirty="0" smtClean="0"/>
              <a:t>Explication de l’exercice cartographique par l’animateur (5 minutes)</a:t>
            </a:r>
            <a:endParaRPr lang="fr-FR" dirty="0"/>
          </a:p>
          <a:p>
            <a:pPr>
              <a:lnSpc>
                <a:spcPct val="150000"/>
              </a:lnSpc>
              <a:buSzPct val="100000"/>
              <a:buFont typeface="Arial" pitchFamily="34" charset="0"/>
              <a:buChar char="•"/>
            </a:pPr>
            <a:r>
              <a:rPr lang="fr-FR" dirty="0" smtClean="0"/>
              <a:t>Travail </a:t>
            </a:r>
            <a:r>
              <a:rPr lang="fr-FR" dirty="0"/>
              <a:t>sur cartes </a:t>
            </a:r>
            <a:r>
              <a:rPr lang="fr-FR" dirty="0" smtClean="0"/>
              <a:t>(1 heure) en sous-groupes de 5 </a:t>
            </a:r>
            <a:r>
              <a:rPr lang="fr-FR" dirty="0"/>
              <a:t>à 6 </a:t>
            </a:r>
            <a:r>
              <a:rPr lang="fr-FR" dirty="0" smtClean="0"/>
              <a:t>personnes par </a:t>
            </a:r>
            <a:r>
              <a:rPr lang="fr-FR" dirty="0"/>
              <a:t>commune</a:t>
            </a:r>
          </a:p>
          <a:p>
            <a:pPr>
              <a:lnSpc>
                <a:spcPct val="200000"/>
              </a:lnSpc>
              <a:buSzPct val="100000"/>
              <a:buFont typeface="Arial" pitchFamily="34" charset="0"/>
              <a:buChar char="•"/>
            </a:pPr>
            <a:r>
              <a:rPr lang="fr-FR" dirty="0" smtClean="0"/>
              <a:t>Restitution </a:t>
            </a:r>
            <a:r>
              <a:rPr lang="fr-FR" dirty="0"/>
              <a:t> </a:t>
            </a:r>
            <a:r>
              <a:rPr lang="fr-FR" dirty="0" smtClean="0"/>
              <a:t>par une </a:t>
            </a:r>
            <a:r>
              <a:rPr lang="fr-FR" dirty="0"/>
              <a:t>personne </a:t>
            </a:r>
            <a:r>
              <a:rPr lang="fr-FR" dirty="0" smtClean="0"/>
              <a:t>du sous-groupe + ressenti global sur l’exercice (10 </a:t>
            </a:r>
            <a:r>
              <a:rPr lang="fr-FR" dirty="0"/>
              <a:t>minutes par </a:t>
            </a:r>
            <a:r>
              <a:rPr lang="fr-FR" dirty="0" smtClean="0"/>
              <a:t>sous-groupe)</a:t>
            </a:r>
          </a:p>
          <a:p>
            <a:pPr>
              <a:lnSpc>
                <a:spcPct val="200000"/>
              </a:lnSpc>
              <a:buSzPct val="100000"/>
              <a:buFont typeface="Arial" pitchFamily="34" charset="0"/>
              <a:buChar char="•"/>
            </a:pPr>
            <a:r>
              <a:rPr lang="fr-FR" dirty="0" smtClean="0"/>
              <a:t>Synthèse globale des animateurs (10 minutes par animateur).</a:t>
            </a:r>
          </a:p>
          <a:p>
            <a:pPr>
              <a:lnSpc>
                <a:spcPct val="200000"/>
              </a:lnSpc>
              <a:buSzPct val="100000"/>
              <a:buNone/>
            </a:pPr>
            <a:endParaRPr lang="fr-FR" dirty="0"/>
          </a:p>
        </p:txBody>
      </p:sp>
      <p:sp>
        <p:nvSpPr>
          <p:cNvPr id="5" name="Titre 1"/>
          <p:cNvSpPr txBox="1">
            <a:spLocks/>
          </p:cNvSpPr>
          <p:nvPr/>
        </p:nvSpPr>
        <p:spPr>
          <a:xfrm>
            <a:off x="248709" y="285750"/>
            <a:ext cx="5837766" cy="790575"/>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fr-FR" sz="3600" dirty="0" smtClean="0">
                <a:solidFill>
                  <a:schemeClr val="accent2"/>
                </a:solidFill>
                <a:latin typeface="+mj-lt"/>
                <a:ea typeface="+mj-ea"/>
                <a:cs typeface="+mj-cs"/>
              </a:rPr>
              <a:t>Déroulé de l’atelier</a:t>
            </a:r>
            <a:endParaRPr kumimoji="0" lang="fr-FR" sz="3600" b="0" i="0" u="none" strike="noStrike" kern="1200" cap="none" spc="0" normalizeH="0" baseline="0" noProof="0" dirty="0">
              <a:ln>
                <a:noFill/>
              </a:ln>
              <a:solidFill>
                <a:schemeClr val="accent2"/>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8709" y="285750"/>
            <a:ext cx="5837766" cy="790575"/>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fr-FR" sz="3600" noProof="0" dirty="0" smtClean="0">
                <a:solidFill>
                  <a:schemeClr val="accent2"/>
                </a:solidFill>
                <a:latin typeface="+mj-lt"/>
                <a:ea typeface="+mj-ea"/>
                <a:cs typeface="+mj-cs"/>
              </a:rPr>
              <a:t>1) Brainstorming</a:t>
            </a:r>
            <a:endParaRPr kumimoji="0" lang="fr-FR" sz="3600" b="0" i="0" u="none" strike="noStrike" kern="1200" cap="none" spc="0" normalizeH="0" baseline="0" noProof="0" dirty="0">
              <a:ln>
                <a:noFill/>
              </a:ln>
              <a:solidFill>
                <a:schemeClr val="accent2"/>
              </a:solidFill>
              <a:effectLst/>
              <a:uLnTx/>
              <a:uFillTx/>
              <a:latin typeface="+mj-lt"/>
              <a:ea typeface="+mj-ea"/>
              <a:cs typeface="+mj-cs"/>
            </a:endParaRPr>
          </a:p>
        </p:txBody>
      </p:sp>
      <p:sp>
        <p:nvSpPr>
          <p:cNvPr id="3" name="ZoneTexte 2"/>
          <p:cNvSpPr txBox="1"/>
          <p:nvPr/>
        </p:nvSpPr>
        <p:spPr>
          <a:xfrm>
            <a:off x="550590" y="1278508"/>
            <a:ext cx="9289032" cy="1200329"/>
          </a:xfrm>
          <a:prstGeom prst="rect">
            <a:avLst/>
          </a:prstGeom>
          <a:noFill/>
        </p:spPr>
        <p:txBody>
          <a:bodyPr wrap="square" rtlCol="0">
            <a:spAutoFit/>
          </a:bodyPr>
          <a:lstStyle/>
          <a:p>
            <a:pPr>
              <a:buFontTx/>
              <a:buChar char="-"/>
            </a:pPr>
            <a:r>
              <a:rPr lang="fr-FR" dirty="0" smtClean="0"/>
              <a:t> Pour vous, qu’est-ce qu’une coupure d’urbanisation? </a:t>
            </a:r>
          </a:p>
          <a:p>
            <a:r>
              <a:rPr lang="fr-FR" dirty="0" smtClean="0"/>
              <a:t> </a:t>
            </a:r>
          </a:p>
          <a:p>
            <a:pPr>
              <a:buFontTx/>
              <a:buChar char="-"/>
            </a:pPr>
            <a:r>
              <a:rPr lang="fr-FR" dirty="0" smtClean="0"/>
              <a:t> Pour vous, qu’est-ce qu’un espace remarquable ou caractéristique du littoral ? </a:t>
            </a:r>
          </a:p>
          <a:p>
            <a:endParaRPr lang="fr-FR"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8709" y="285750"/>
            <a:ext cx="5837766" cy="790575"/>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fr-FR" sz="3600" dirty="0" smtClean="0">
                <a:solidFill>
                  <a:schemeClr val="accent2"/>
                </a:solidFill>
                <a:latin typeface="+mj-lt"/>
                <a:ea typeface="+mj-ea"/>
                <a:cs typeface="+mj-cs"/>
              </a:rPr>
              <a:t>2) Travail en sous groupe</a:t>
            </a:r>
            <a:endParaRPr kumimoji="0" lang="fr-FR" sz="3600" b="0" i="0" u="none" strike="noStrike" kern="1200" cap="none" spc="0" normalizeH="0" baseline="0" noProof="0" dirty="0">
              <a:ln>
                <a:noFill/>
              </a:ln>
              <a:solidFill>
                <a:schemeClr val="accent2"/>
              </a:solidFill>
              <a:effectLst/>
              <a:uLnTx/>
              <a:uFillTx/>
              <a:latin typeface="+mj-lt"/>
              <a:ea typeface="+mj-ea"/>
              <a:cs typeface="+mj-cs"/>
            </a:endParaRPr>
          </a:p>
        </p:txBody>
      </p:sp>
      <p:sp>
        <p:nvSpPr>
          <p:cNvPr id="5" name="ZoneTexte 4"/>
          <p:cNvSpPr txBox="1"/>
          <p:nvPr/>
        </p:nvSpPr>
        <p:spPr>
          <a:xfrm>
            <a:off x="447675" y="1333500"/>
            <a:ext cx="3124573" cy="2585323"/>
          </a:xfrm>
          <a:prstGeom prst="rect">
            <a:avLst/>
          </a:prstGeom>
          <a:noFill/>
        </p:spPr>
        <p:txBody>
          <a:bodyPr wrap="none" rtlCol="0">
            <a:spAutoFit/>
          </a:bodyPr>
          <a:lstStyle/>
          <a:p>
            <a:pPr>
              <a:lnSpc>
                <a:spcPct val="150000"/>
              </a:lnSpc>
            </a:pPr>
            <a:r>
              <a:rPr lang="fr-FR" dirty="0" smtClean="0">
                <a:solidFill>
                  <a:schemeClr val="tx1">
                    <a:lumMod val="75000"/>
                    <a:lumOff val="25000"/>
                  </a:schemeClr>
                </a:solidFill>
              </a:rPr>
              <a:t>Exemple de sites d’études : </a:t>
            </a:r>
          </a:p>
          <a:p>
            <a:pPr>
              <a:lnSpc>
                <a:spcPct val="150000"/>
              </a:lnSpc>
              <a:buFontTx/>
              <a:buChar char="-"/>
            </a:pPr>
            <a:r>
              <a:rPr lang="fr-FR" dirty="0" smtClean="0">
                <a:solidFill>
                  <a:schemeClr val="tx1">
                    <a:lumMod val="75000"/>
                    <a:lumOff val="25000"/>
                  </a:schemeClr>
                </a:solidFill>
              </a:rPr>
              <a:t> </a:t>
            </a:r>
            <a:r>
              <a:rPr lang="fr-FR" dirty="0" err="1" smtClean="0">
                <a:solidFill>
                  <a:schemeClr val="tx1">
                    <a:lumMod val="75000"/>
                    <a:lumOff val="25000"/>
                  </a:schemeClr>
                </a:solidFill>
              </a:rPr>
              <a:t>SCoT</a:t>
            </a:r>
            <a:r>
              <a:rPr lang="fr-FR" dirty="0" smtClean="0">
                <a:solidFill>
                  <a:schemeClr val="tx1">
                    <a:lumMod val="75000"/>
                    <a:lumOff val="25000"/>
                  </a:schemeClr>
                </a:solidFill>
              </a:rPr>
              <a:t> Cap Nord</a:t>
            </a:r>
          </a:p>
          <a:p>
            <a:pPr>
              <a:lnSpc>
                <a:spcPct val="150000"/>
              </a:lnSpc>
              <a:buFontTx/>
              <a:buChar char="-"/>
            </a:pPr>
            <a:r>
              <a:rPr lang="fr-FR" dirty="0" smtClean="0">
                <a:solidFill>
                  <a:schemeClr val="tx1">
                    <a:lumMod val="75000"/>
                    <a:lumOff val="25000"/>
                  </a:schemeClr>
                </a:solidFill>
              </a:rPr>
              <a:t> </a:t>
            </a:r>
            <a:r>
              <a:rPr lang="fr-FR" dirty="0" err="1" smtClean="0">
                <a:solidFill>
                  <a:schemeClr val="tx1">
                    <a:lumMod val="75000"/>
                    <a:lumOff val="25000"/>
                  </a:schemeClr>
                </a:solidFill>
              </a:rPr>
              <a:t>Sainte-Luce</a:t>
            </a:r>
            <a:endParaRPr lang="fr-FR" dirty="0" smtClean="0">
              <a:solidFill>
                <a:schemeClr val="tx1">
                  <a:lumMod val="75000"/>
                  <a:lumOff val="25000"/>
                </a:schemeClr>
              </a:solidFill>
            </a:endParaRPr>
          </a:p>
          <a:p>
            <a:pPr>
              <a:lnSpc>
                <a:spcPct val="150000"/>
              </a:lnSpc>
              <a:buFontTx/>
              <a:buChar char="-"/>
            </a:pPr>
            <a:r>
              <a:rPr lang="fr-FR" dirty="0" smtClean="0">
                <a:solidFill>
                  <a:schemeClr val="tx1">
                    <a:lumMod val="75000"/>
                    <a:lumOff val="25000"/>
                  </a:schemeClr>
                </a:solidFill>
              </a:rPr>
              <a:t>Trinité</a:t>
            </a:r>
          </a:p>
          <a:p>
            <a:pPr>
              <a:lnSpc>
                <a:spcPct val="150000"/>
              </a:lnSpc>
              <a:buFontTx/>
              <a:buChar char="-"/>
            </a:pPr>
            <a:r>
              <a:rPr lang="fr-FR" dirty="0" smtClean="0">
                <a:solidFill>
                  <a:schemeClr val="tx1">
                    <a:lumMod val="75000"/>
                    <a:lumOff val="25000"/>
                  </a:schemeClr>
                </a:solidFill>
              </a:rPr>
              <a:t> Schœlcher</a:t>
            </a:r>
          </a:p>
          <a:p>
            <a:pPr>
              <a:lnSpc>
                <a:spcPct val="150000"/>
              </a:lnSpc>
              <a:buFontTx/>
              <a:buChar char="-"/>
            </a:pPr>
            <a:r>
              <a:rPr lang="fr-FR" dirty="0" smtClean="0">
                <a:solidFill>
                  <a:schemeClr val="tx1">
                    <a:lumMod val="75000"/>
                    <a:lumOff val="25000"/>
                  </a:schemeClr>
                </a:solidFill>
              </a:rPr>
              <a:t> Le Carbet</a:t>
            </a:r>
          </a:p>
        </p:txBody>
      </p:sp>
      <p:sp>
        <p:nvSpPr>
          <p:cNvPr id="6" name="ZoneTexte 5"/>
          <p:cNvSpPr txBox="1"/>
          <p:nvPr/>
        </p:nvSpPr>
        <p:spPr>
          <a:xfrm>
            <a:off x="3943350" y="1323975"/>
            <a:ext cx="3991798" cy="5078313"/>
          </a:xfrm>
          <a:prstGeom prst="rect">
            <a:avLst/>
          </a:prstGeom>
          <a:noFill/>
        </p:spPr>
        <p:txBody>
          <a:bodyPr wrap="none" rtlCol="0">
            <a:spAutoFit/>
          </a:bodyPr>
          <a:lstStyle/>
          <a:p>
            <a:pPr>
              <a:lnSpc>
                <a:spcPct val="150000"/>
              </a:lnSpc>
            </a:pPr>
            <a:r>
              <a:rPr lang="fr-FR" dirty="0" smtClean="0">
                <a:solidFill>
                  <a:schemeClr val="tx1">
                    <a:lumMod val="75000"/>
                    <a:lumOff val="25000"/>
                  </a:schemeClr>
                </a:solidFill>
              </a:rPr>
              <a:t>Documents utiles : </a:t>
            </a:r>
          </a:p>
          <a:p>
            <a:pPr>
              <a:lnSpc>
                <a:spcPct val="150000"/>
              </a:lnSpc>
              <a:buFontTx/>
              <a:buChar char="-"/>
            </a:pPr>
            <a:r>
              <a:rPr lang="fr-FR" dirty="0" smtClean="0">
                <a:solidFill>
                  <a:schemeClr val="tx1">
                    <a:lumMod val="75000"/>
                    <a:lumOff val="25000"/>
                  </a:schemeClr>
                </a:solidFill>
              </a:rPr>
              <a:t> Carte IGN (2016)</a:t>
            </a:r>
          </a:p>
          <a:p>
            <a:pPr>
              <a:lnSpc>
                <a:spcPct val="150000"/>
              </a:lnSpc>
              <a:buFontTx/>
              <a:buChar char="-"/>
            </a:pPr>
            <a:r>
              <a:rPr lang="fr-FR" dirty="0" smtClean="0">
                <a:solidFill>
                  <a:schemeClr val="tx1">
                    <a:lumMod val="75000"/>
                    <a:lumOff val="25000"/>
                  </a:schemeClr>
                </a:solidFill>
              </a:rPr>
              <a:t> Ortho Photo</a:t>
            </a:r>
          </a:p>
          <a:p>
            <a:pPr>
              <a:lnSpc>
                <a:spcPct val="150000"/>
              </a:lnSpc>
              <a:buFontTx/>
              <a:buChar char="-"/>
            </a:pPr>
            <a:r>
              <a:rPr lang="fr-FR" dirty="0" smtClean="0">
                <a:solidFill>
                  <a:schemeClr val="tx1">
                    <a:lumMod val="75000"/>
                    <a:lumOff val="25000"/>
                  </a:schemeClr>
                </a:solidFill>
              </a:rPr>
              <a:t> Carte du SAR-SMVM de la commune</a:t>
            </a:r>
          </a:p>
          <a:p>
            <a:pPr>
              <a:lnSpc>
                <a:spcPct val="150000"/>
              </a:lnSpc>
              <a:buFontTx/>
              <a:buChar char="-"/>
            </a:pPr>
            <a:r>
              <a:rPr lang="fr-FR" dirty="0" smtClean="0">
                <a:solidFill>
                  <a:schemeClr val="tx1">
                    <a:lumMod val="75000"/>
                    <a:lumOff val="25000"/>
                  </a:schemeClr>
                </a:solidFill>
              </a:rPr>
              <a:t> Photos</a:t>
            </a:r>
          </a:p>
          <a:p>
            <a:pPr>
              <a:lnSpc>
                <a:spcPct val="150000"/>
              </a:lnSpc>
              <a:buFontTx/>
              <a:buChar char="-"/>
            </a:pPr>
            <a:r>
              <a:rPr lang="fr-FR" dirty="0" smtClean="0">
                <a:solidFill>
                  <a:schemeClr val="tx1">
                    <a:lumMod val="75000"/>
                    <a:lumOff val="25000"/>
                  </a:schemeClr>
                </a:solidFill>
              </a:rPr>
              <a:t> Cadastre / Bâti </a:t>
            </a:r>
          </a:p>
          <a:p>
            <a:pPr>
              <a:lnSpc>
                <a:spcPct val="150000"/>
              </a:lnSpc>
              <a:buFontTx/>
              <a:buChar char="-"/>
            </a:pPr>
            <a:r>
              <a:rPr lang="fr-FR" dirty="0" smtClean="0">
                <a:solidFill>
                  <a:schemeClr val="tx1">
                    <a:lumMod val="75000"/>
                    <a:lumOff val="25000"/>
                  </a:schemeClr>
                </a:solidFill>
              </a:rPr>
              <a:t> Occupation du sol</a:t>
            </a:r>
          </a:p>
          <a:p>
            <a:pPr>
              <a:lnSpc>
                <a:spcPct val="150000"/>
              </a:lnSpc>
              <a:buFontTx/>
              <a:buChar char="-"/>
            </a:pPr>
            <a:r>
              <a:rPr lang="fr-FR" dirty="0" smtClean="0">
                <a:solidFill>
                  <a:schemeClr val="tx1">
                    <a:lumMod val="75000"/>
                    <a:lumOff val="25000"/>
                  </a:schemeClr>
                </a:solidFill>
              </a:rPr>
              <a:t> Protections naturelles</a:t>
            </a:r>
          </a:p>
          <a:p>
            <a:pPr>
              <a:lnSpc>
                <a:spcPct val="150000"/>
              </a:lnSpc>
              <a:buFontTx/>
              <a:buChar char="-"/>
            </a:pPr>
            <a:r>
              <a:rPr lang="fr-FR" dirty="0" smtClean="0">
                <a:solidFill>
                  <a:schemeClr val="tx1">
                    <a:lumMod val="75000"/>
                    <a:lumOff val="25000"/>
                  </a:schemeClr>
                </a:solidFill>
              </a:rPr>
              <a:t> Synthèse du P.A.D.D</a:t>
            </a:r>
          </a:p>
          <a:p>
            <a:pPr>
              <a:lnSpc>
                <a:spcPct val="150000"/>
              </a:lnSpc>
              <a:buFontTx/>
              <a:buChar char="-"/>
            </a:pPr>
            <a:r>
              <a:rPr lang="fr-FR" dirty="0" smtClean="0">
                <a:solidFill>
                  <a:schemeClr val="tx1">
                    <a:lumMod val="75000"/>
                    <a:lumOff val="25000"/>
                  </a:schemeClr>
                </a:solidFill>
              </a:rPr>
              <a:t> Risques naturels</a:t>
            </a:r>
          </a:p>
          <a:p>
            <a:pPr>
              <a:lnSpc>
                <a:spcPct val="150000"/>
              </a:lnSpc>
              <a:buFontTx/>
              <a:buChar char="-"/>
            </a:pPr>
            <a:r>
              <a:rPr lang="fr-FR" dirty="0" smtClean="0">
                <a:solidFill>
                  <a:schemeClr val="tx1">
                    <a:lumMod val="75000"/>
                    <a:lumOff val="25000"/>
                  </a:schemeClr>
                </a:solidFill>
              </a:rPr>
              <a:t> Trame verte et Bleue</a:t>
            </a:r>
          </a:p>
          <a:p>
            <a:pPr>
              <a:lnSpc>
                <a:spcPct val="150000"/>
              </a:lnSpc>
              <a:buFontTx/>
              <a:buChar char="-"/>
            </a:pPr>
            <a:r>
              <a:rPr lang="fr-FR" dirty="0" smtClean="0">
                <a:solidFill>
                  <a:schemeClr val="tx1">
                    <a:lumMod val="75000"/>
                    <a:lumOff val="25000"/>
                  </a:schemeClr>
                </a:solidFill>
              </a:rPr>
              <a:t>50 pas géométriques</a:t>
            </a:r>
            <a:endParaRPr lang="fr-FR" dirty="0">
              <a:solidFill>
                <a:schemeClr val="tx1">
                  <a:lumMod val="75000"/>
                  <a:lumOff val="25000"/>
                </a:schemeClr>
              </a:solidFill>
            </a:endParaRPr>
          </a:p>
        </p:txBody>
      </p:sp>
      <p:sp>
        <p:nvSpPr>
          <p:cNvPr id="7" name="ZoneTexte 6"/>
          <p:cNvSpPr txBox="1"/>
          <p:nvPr/>
        </p:nvSpPr>
        <p:spPr>
          <a:xfrm>
            <a:off x="8410575" y="1266824"/>
            <a:ext cx="1582484" cy="2169825"/>
          </a:xfrm>
          <a:prstGeom prst="rect">
            <a:avLst/>
          </a:prstGeom>
          <a:noFill/>
        </p:spPr>
        <p:txBody>
          <a:bodyPr wrap="square" rtlCol="0">
            <a:spAutoFit/>
          </a:bodyPr>
          <a:lstStyle/>
          <a:p>
            <a:pPr>
              <a:lnSpc>
                <a:spcPct val="150000"/>
              </a:lnSpc>
            </a:pPr>
            <a:r>
              <a:rPr lang="fr-FR" dirty="0" smtClean="0">
                <a:solidFill>
                  <a:schemeClr val="tx1">
                    <a:lumMod val="75000"/>
                    <a:lumOff val="25000"/>
                  </a:schemeClr>
                </a:solidFill>
              </a:rPr>
              <a:t>Supports et accessoires :</a:t>
            </a:r>
          </a:p>
          <a:p>
            <a:pPr>
              <a:lnSpc>
                <a:spcPct val="150000"/>
              </a:lnSpc>
            </a:pPr>
            <a:r>
              <a:rPr lang="fr-FR" dirty="0" smtClean="0">
                <a:solidFill>
                  <a:schemeClr val="tx1">
                    <a:lumMod val="75000"/>
                    <a:lumOff val="25000"/>
                  </a:schemeClr>
                </a:solidFill>
              </a:rPr>
              <a:t>- Fond IGN </a:t>
            </a:r>
          </a:p>
          <a:p>
            <a:pPr>
              <a:lnSpc>
                <a:spcPct val="150000"/>
              </a:lnSpc>
            </a:pPr>
            <a:r>
              <a:rPr lang="fr-FR" dirty="0" smtClean="0">
                <a:solidFill>
                  <a:schemeClr val="tx1">
                    <a:lumMod val="75000"/>
                    <a:lumOff val="25000"/>
                  </a:schemeClr>
                </a:solidFill>
              </a:rPr>
              <a:t>- Marqueurs</a:t>
            </a:r>
          </a:p>
          <a:p>
            <a:pPr>
              <a:lnSpc>
                <a:spcPct val="150000"/>
              </a:lnSpc>
              <a:buFontTx/>
              <a:buChar char="-"/>
            </a:pPr>
            <a:r>
              <a:rPr lang="fr-FR" dirty="0" smtClean="0">
                <a:solidFill>
                  <a:schemeClr val="tx1">
                    <a:lumMod val="75000"/>
                    <a:lumOff val="25000"/>
                  </a:schemeClr>
                </a:solidFill>
              </a:rPr>
              <a:t> Crayons</a:t>
            </a:r>
          </a:p>
        </p:txBody>
      </p:sp>
      <p:cxnSp>
        <p:nvCxnSpPr>
          <p:cNvPr id="8" name="Connecteur droit 7"/>
          <p:cNvCxnSpPr/>
          <p:nvPr/>
        </p:nvCxnSpPr>
        <p:spPr>
          <a:xfrm>
            <a:off x="3600450" y="1266825"/>
            <a:ext cx="17467" cy="490822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8143875" y="1343025"/>
            <a:ext cx="17452" cy="49040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630710" y="6453792"/>
            <a:ext cx="7178568" cy="369332"/>
          </a:xfrm>
          <a:prstGeom prst="rect">
            <a:avLst/>
          </a:prstGeom>
          <a:noFill/>
        </p:spPr>
        <p:txBody>
          <a:bodyPr wrap="none" rtlCol="0">
            <a:spAutoFit/>
          </a:bodyPr>
          <a:lstStyle/>
          <a:p>
            <a:r>
              <a:rPr lang="fr-FR" dirty="0" smtClean="0"/>
              <a:t>Identifiez les espaces remarquables et les coupures d’urbanisations</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Tableau Espaces remarquables 1.jpg"/>
          <p:cNvPicPr>
            <a:picLocks noChangeAspect="1"/>
          </p:cNvPicPr>
          <p:nvPr/>
        </p:nvPicPr>
        <p:blipFill>
          <a:blip r:embed="rId2" cstate="print"/>
          <a:stretch>
            <a:fillRect/>
          </a:stretch>
        </p:blipFill>
        <p:spPr>
          <a:xfrm>
            <a:off x="320242" y="0"/>
            <a:ext cx="9807412" cy="7021513"/>
          </a:xfrm>
          <a:prstGeom prst="rect">
            <a:avLst/>
          </a:prstGeom>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TotalTime>
  <Words>715</Words>
  <Application>Microsoft Office PowerPoint</Application>
  <PresentationFormat>Personnalisé</PresentationFormat>
  <Paragraphs>83</Paragraphs>
  <Slides>14</Slides>
  <Notes>0</Notes>
  <HiddenSlides>0</HiddenSlides>
  <MMClips>0</MMClips>
  <ScaleCrop>false</ScaleCrop>
  <HeadingPairs>
    <vt:vector size="4" baseType="variant">
      <vt:variant>
        <vt:lpstr>Thème</vt:lpstr>
      </vt:variant>
      <vt:variant>
        <vt:i4>2</vt:i4>
      </vt:variant>
      <vt:variant>
        <vt:lpstr>Titres des diapositives</vt:lpstr>
      </vt:variant>
      <vt:variant>
        <vt:i4>14</vt:i4>
      </vt:variant>
    </vt:vector>
  </HeadingPairs>
  <TitlesOfParts>
    <vt:vector size="16" baseType="lpstr">
      <vt:lpstr>Thème Office</vt:lpstr>
      <vt:lpstr>Facette</vt:lpstr>
      <vt:lpstr>Atelier N°3</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4) Synthèse des animateurs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N°2</dc:title>
  <dc:creator>Maxime ADEM</dc:creator>
  <cp:lastModifiedBy>boucta</cp:lastModifiedBy>
  <cp:revision>170</cp:revision>
  <dcterms:created xsi:type="dcterms:W3CDTF">2017-03-08T14:58:27Z</dcterms:created>
  <dcterms:modified xsi:type="dcterms:W3CDTF">2017-03-29T11:49:34Z</dcterms:modified>
</cp:coreProperties>
</file>